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70" r:id="rId1"/>
    <p:sldMasterId id="2147483671" r:id="rId2"/>
  </p:sldMasterIdLst>
  <p:notesMasterIdLst>
    <p:notesMasterId r:id="rId20"/>
  </p:notesMasterIdLst>
  <p:sldIdLst>
    <p:sldId id="275" r:id="rId3"/>
    <p:sldId id="259" r:id="rId4"/>
    <p:sldId id="260" r:id="rId5"/>
    <p:sldId id="261" r:id="rId6"/>
    <p:sldId id="262" r:id="rId7"/>
    <p:sldId id="263" r:id="rId8"/>
    <p:sldId id="264" r:id="rId9"/>
    <p:sldId id="265" r:id="rId10"/>
    <p:sldId id="266" r:id="rId11"/>
    <p:sldId id="267" r:id="rId12"/>
    <p:sldId id="276" r:id="rId13"/>
    <p:sldId id="268" r:id="rId14"/>
    <p:sldId id="269" r:id="rId15"/>
    <p:sldId id="270" r:id="rId16"/>
    <p:sldId id="271" r:id="rId17"/>
    <p:sldId id="272" r:id="rId18"/>
    <p:sldId id="273" r:id="rId19"/>
  </p:sldIdLst>
  <p:sldSz cx="9144000" cy="5143500" type="screen16x9"/>
  <p:notesSz cx="6858000" cy="9144000"/>
  <p:embeddedFontLst>
    <p:embeddedFont>
      <p:font typeface="Roboto" panose="020000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2600"/>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41"/>
    <p:restoredTop sz="84572"/>
  </p:normalViewPr>
  <p:slideViewPr>
    <p:cSldViewPr snapToGrid="0">
      <p:cViewPr varScale="1">
        <p:scale>
          <a:sx n="155" d="100"/>
          <a:sy n="155" d="100"/>
        </p:scale>
        <p:origin x="352"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font" Target="fonts/font1.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4.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3.fntdata"/><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2.fntdata"/><Relationship Id="rId27" Type="http://schemas.openxmlformats.org/officeDocument/2006/relationships/theme" Target="theme/theme1.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94fef160d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3" name="Google Shape;113;g94fef160d7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The Ahnighito Meteorite is the largest meteorite on display at any museum, weighing in at 34 tons.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53c81fff6f_1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9" name="Google Shape;209;g53c81fff6f_1_2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The Ahnighito Meteorite is the largest meteorite on display at any museum, weighing in at 34 tons.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53c81fff6f_1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0" name="Google Shape;220;g53c81fff6f_1_2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27000" indent="0">
              <a:buClr>
                <a:schemeClr val="dk1"/>
              </a:buClr>
              <a:buSzPts val="1600"/>
              <a:buFont typeface="Arial"/>
              <a:buNone/>
            </a:pPr>
            <a:endParaRPr lang="en-US" sz="1100" dirty="0">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9020f9b55e_2_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6" name="Google Shape;226;g9020f9b55e_2_10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53c81fff6f_1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2" name="Google Shape;232;g53c81fff6f_1_1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The Ahnighito Meteorite is the largest meteorite on display at any museum, weighing in at 34 tons.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53c81fff6f_1_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3" name="Google Shape;243;g53c81fff6f_1_39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The Ahnighito Meteorite is the largest meteorite on display at any museum, weighing in at 34 tons.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53c81fff6f_1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1" name="Google Shape;251;g53c81fff6f_1_30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The Ahnighito Meteorite is the largest meteorite on display at any museum, weighing in at 34 tons.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53c81fff6f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1" name="Google Shape;121;g53c81fff6f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The Ahnighito Meteorite is the largest meteorite on display at any museum, weighing in at 34 tons.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53c81fff6f_1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0" name="Google Shape;130;g53c81fff6f_1_5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53c81fff6f_1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6" name="Google Shape;146;g53c81fff6f_1_16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The Ahnighito Meteorite is the largest meteorite on display at any museum, weighing in at 34 tons.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9020f9b55e_2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1" name="Google Shape;161;g9020f9b55e_2_8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53c81fff6f_1_3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0" name="Google Shape;170;g53c81fff6f_1_3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53c81fff6f_1_3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2" name="Google Shape;182;g53c81fff6f_1_38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53c81fff6f_1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7" name="Google Shape;197;g53c81fff6f_1_2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53c81fff6f_1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53c81fff6f_1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4"/>
        <p:cNvGrpSpPr/>
        <p:nvPr/>
      </p:nvGrpSpPr>
      <p:grpSpPr>
        <a:xfrm>
          <a:off x="0" y="0"/>
          <a:ext cx="0" cy="0"/>
          <a:chOff x="0" y="0"/>
          <a:chExt cx="0" cy="0"/>
        </a:xfrm>
      </p:grpSpPr>
      <p:sp>
        <p:nvSpPr>
          <p:cNvPr id="65" name="Google Shape;65;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6" name="Google Shape;66;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7"/>
        <p:cNvGrpSpPr/>
        <p:nvPr/>
      </p:nvGrpSpPr>
      <p:grpSpPr>
        <a:xfrm>
          <a:off x="0" y="0"/>
          <a:ext cx="0" cy="0"/>
          <a:chOff x="0" y="0"/>
          <a:chExt cx="0" cy="0"/>
        </a:xfrm>
      </p:grpSpPr>
      <p:sp>
        <p:nvSpPr>
          <p:cNvPr id="68" name="Google Shape;68;p18"/>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69" name="Google Shape;69;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0"/>
        <p:cNvGrpSpPr/>
        <p:nvPr/>
      </p:nvGrpSpPr>
      <p:grpSpPr>
        <a:xfrm>
          <a:off x="0" y="0"/>
          <a:ext cx="0" cy="0"/>
          <a:chOff x="0" y="0"/>
          <a:chExt cx="0" cy="0"/>
        </a:xfrm>
      </p:grpSpPr>
      <p:sp>
        <p:nvSpPr>
          <p:cNvPr id="71" name="Google Shape;71;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2" name="Google Shape;72;p19"/>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73" name="Google Shape;73;p19"/>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74" name="Google Shape;74;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5"/>
        <p:cNvGrpSpPr/>
        <p:nvPr/>
      </p:nvGrpSpPr>
      <p:grpSpPr>
        <a:xfrm>
          <a:off x="0" y="0"/>
          <a:ext cx="0" cy="0"/>
          <a:chOff x="0" y="0"/>
          <a:chExt cx="0" cy="0"/>
        </a:xfrm>
      </p:grpSpPr>
      <p:sp>
        <p:nvSpPr>
          <p:cNvPr id="76" name="Google Shape;76;p2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77" name="Google Shape;77;p2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78" name="Google Shape;78;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9"/>
        <p:cNvGrpSpPr/>
        <p:nvPr/>
      </p:nvGrpSpPr>
      <p:grpSpPr>
        <a:xfrm>
          <a:off x="0" y="0"/>
          <a:ext cx="0" cy="0"/>
          <a:chOff x="0" y="0"/>
          <a:chExt cx="0" cy="0"/>
        </a:xfrm>
      </p:grpSpPr>
      <p:sp>
        <p:nvSpPr>
          <p:cNvPr id="80" name="Google Shape;80;p2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81" name="Google Shape;81;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2"/>
        <p:cNvGrpSpPr/>
        <p:nvPr/>
      </p:nvGrpSpPr>
      <p:grpSpPr>
        <a:xfrm>
          <a:off x="0" y="0"/>
          <a:ext cx="0" cy="0"/>
          <a:chOff x="0" y="0"/>
          <a:chExt cx="0" cy="0"/>
        </a:xfrm>
      </p:grpSpPr>
      <p:sp>
        <p:nvSpPr>
          <p:cNvPr id="83" name="Google Shape;83;p2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2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85" name="Google Shape;85;p2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6" name="Google Shape;86;p2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87" name="Google Shape;87;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8"/>
        <p:cNvGrpSpPr/>
        <p:nvPr/>
      </p:nvGrpSpPr>
      <p:grpSpPr>
        <a:xfrm>
          <a:off x="0" y="0"/>
          <a:ext cx="0" cy="0"/>
          <a:chOff x="0" y="0"/>
          <a:chExt cx="0" cy="0"/>
        </a:xfrm>
      </p:grpSpPr>
      <p:sp>
        <p:nvSpPr>
          <p:cNvPr id="89" name="Google Shape;89;p2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90" name="Google Shape;90;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1"/>
        <p:cNvGrpSpPr/>
        <p:nvPr/>
      </p:nvGrpSpPr>
      <p:grpSpPr>
        <a:xfrm>
          <a:off x="0" y="0"/>
          <a:ext cx="0" cy="0"/>
          <a:chOff x="0" y="0"/>
          <a:chExt cx="0" cy="0"/>
        </a:xfrm>
      </p:grpSpPr>
      <p:sp>
        <p:nvSpPr>
          <p:cNvPr id="92" name="Google Shape;92;p24"/>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3" name="Google Shape;93;p24"/>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94" name="Google Shape;94;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eo-context.github.io/" TargetMode="External"/><Relationship Id="rId2" Type="http://schemas.openxmlformats.org/officeDocument/2006/relationships/image" Target="../media/image1.tiff"/><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www.bowdoin.edu/arctic-museum/exhibits/2020/caught-in-the-middle-the-tragic-life-of-minik-wallace.html" TargetMode="External"/><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3.xml"/><Relationship Id="rId6" Type="http://schemas.openxmlformats.org/officeDocument/2006/relationships/hyperlink" Target="https://www.researchgate.net/publication/223060601_Meteorite_classification_and_the_definition_of_new_chondrite_classes_as_a_result_of_successful_meteorite_search_in_hot_and_cold_deserts/figures?lo=1" TargetMode="External"/><Relationship Id="rId5" Type="http://schemas.openxmlformats.org/officeDocument/2006/relationships/image" Target="../media/image22.png"/><Relationship Id="rId4" Type="http://schemas.openxmlformats.org/officeDocument/2006/relationships/hyperlink" Target="https://www.sciencenewsforstudents.org/article/hot-trail-antarctic-meteorites"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8" Type="http://schemas.openxmlformats.org/officeDocument/2006/relationships/hyperlink" Target="https://twitter.com/artcrimeprof/status/1284114081859985413" TargetMode="External"/><Relationship Id="rId3" Type="http://schemas.openxmlformats.org/officeDocument/2006/relationships/hyperlink" Target="https://doi.org/10.1080/789609353" TargetMode="External"/><Relationship Id="rId7" Type="http://schemas.openxmlformats.org/officeDocument/2006/relationships/hyperlink" Target="https://now.ku.dk/documents/Meteorit2014FinalReportLight.pdf" TargetMode="External"/><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hyperlink" Target="https://jsis.washington.edu/news/the-cape-york-meteorite-making-an-impact-on-greenland/" TargetMode="External"/><Relationship Id="rId5" Type="http://schemas.openxmlformats.org/officeDocument/2006/relationships/hyperlink" Target="https://www.bowdoin.edu/arctic-museum/exhibits/2020/caught-in-the-middle-the-tragic-life-of-minik-wallace.html" TargetMode="External"/><Relationship Id="rId10" Type="http://schemas.openxmlformats.org/officeDocument/2006/relationships/hyperlink" Target="https://www.wired.com/story/scramble-claim-worlds-most-coveted-meteorite/" TargetMode="External"/><Relationship Id="rId4" Type="http://schemas.openxmlformats.org/officeDocument/2006/relationships/hyperlink" Target="https://narratively.com/minik-and-the-meteor/" TargetMode="External"/><Relationship Id="rId9" Type="http://schemas.openxmlformats.org/officeDocument/2006/relationships/hyperlink" Target="https://twitter.com/artcrimeprof"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3.xml"/><Relationship Id="rId6" Type="http://schemas.openxmlformats.org/officeDocument/2006/relationships/hyperlink" Target="https://now.ku.dk/documents/Meteorit2014FinalReportLight.pdf" TargetMode="External"/><Relationship Id="rId5" Type="http://schemas.openxmlformats.org/officeDocument/2006/relationships/image" Target="../media/image24.png"/><Relationship Id="rId4" Type="http://schemas.openxmlformats.org/officeDocument/2006/relationships/hyperlink" Target="https://www.amnh.org/exhibitions/permanent/meteorites/meteorites/ahnighito"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13.xml"/><Relationship Id="rId5" Type="http://schemas.openxmlformats.org/officeDocument/2006/relationships/image" Target="../media/image27.png"/><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13.xml"/><Relationship Id="rId6" Type="http://schemas.openxmlformats.org/officeDocument/2006/relationships/hyperlink" Target="https://commons.wikimedia.org/wiki/File:The_Snow_Baby_-_page_53.jpg" TargetMode="External"/><Relationship Id="rId5" Type="http://schemas.openxmlformats.org/officeDocument/2006/relationships/image" Target="../media/image29.png"/><Relationship Id="rId4" Type="http://schemas.openxmlformats.org/officeDocument/2006/relationships/hyperlink" Target="https://www.nationalgeographic.com/news/2013/2/130215-meteorite-earth-hit-science-space-peary-american-museum-natural-history/" TargetMode="External"/></Relationships>
</file>

<file path=ppt/slides/_rels/slide2.xml.rels><?xml version="1.0" encoding="UTF-8" standalone="yes"?>
<Relationships xmlns="http://schemas.openxmlformats.org/package/2006/relationships"><Relationship Id="rId8" Type="http://schemas.openxmlformats.org/officeDocument/2006/relationships/hyperlink" Target="https://commons.wikimedia.org/wiki/File:Allende_meteorite,_11.5g.jpg" TargetMode="External"/><Relationship Id="rId3" Type="http://schemas.openxmlformats.org/officeDocument/2006/relationships/hyperlink" Target="https://science.sciencemag.org/content/369/6507/1110" TargetMode="External"/><Relationship Id="rId7"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3.xml"/><Relationship Id="rId6" Type="http://schemas.openxmlformats.org/officeDocument/2006/relationships/hyperlink" Target="https://www.sciencedirect.com/science/article/abs/pii/0019103573900523" TargetMode="External"/><Relationship Id="rId5" Type="http://schemas.openxmlformats.org/officeDocument/2006/relationships/hyperlink" Target="https://www.pnas.org/content/116/49/24440" TargetMode="External"/><Relationship Id="rId4" Type="http://schemas.openxmlformats.org/officeDocument/2006/relationships/hyperlink" Target="https://www.pnas.org/content/112/17/5331"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www.nationalgeographic.com/news/2013/2/130215-russia-meteorite-meteor-asteroid-travel-space-science-world/" TargetMode="External"/><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hyperlink" Target="http://web.archive.org/web/20200726185041/https:/www.amnh.org/exhibitions/permanent/meteorites/meteorites/ahnighito" TargetMode="External"/><Relationship Id="rId3" Type="http://schemas.openxmlformats.org/officeDocument/2006/relationships/image" Target="../media/image4.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hyperlink" Target="https://www.britannica.com/biography/Robert-Edwin-Peary"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hyperlink" Target="https://doi.org/10.1080/789609353"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hyperlink" Target="https://www.nationalgeographic.com/news/2013/2/130215-meteorite-earth-hit-science-space-peary-american-museum-natural-history/" TargetMode="External"/><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hyperlink" Target="https://commons.wikimedia.org/wiki/File:The_Snow_Baby_-_front_cover.jpg" TargetMode="External"/><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16.png"/><Relationship Id="rId5" Type="http://schemas.openxmlformats.org/officeDocument/2006/relationships/hyperlink" Target="https://www.nationalgeographic.com/news/2013/2/130215-meteorite-earth-hit-science-space-peary-american-museum-natural-history/" TargetMode="Externa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hyperlink" Target="https://www.bowdoin.edu/arctic-museum/exhibits/2020/caught-in-the-middle-the-tragic-life-of-minik-wallace.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E7C1B-370E-B04D-965A-F55279029427}"/>
              </a:ext>
            </a:extLst>
          </p:cNvPr>
          <p:cNvSpPr txBox="1">
            <a:spLocks/>
          </p:cNvSpPr>
          <p:nvPr/>
        </p:nvSpPr>
        <p:spPr>
          <a:xfrm>
            <a:off x="3293806" y="636419"/>
            <a:ext cx="5230762" cy="1714707"/>
          </a:xfrm>
          <a:prstGeom prst="rect">
            <a:avLst/>
          </a:prstGeom>
        </p:spPr>
        <p:txBody>
          <a:bodyPr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dirty="0"/>
              <a:t>Collecting Geologic Samples: An Example with Meteorites</a:t>
            </a:r>
          </a:p>
        </p:txBody>
      </p:sp>
      <p:sp>
        <p:nvSpPr>
          <p:cNvPr id="3" name="Subtitle 2">
            <a:extLst>
              <a:ext uri="{FF2B5EF4-FFF2-40B4-BE49-F238E27FC236}">
                <a16:creationId xmlns:a16="http://schemas.microsoft.com/office/drawing/2014/main" id="{E59A14B1-D15E-EC41-AD58-F99E14003DE0}"/>
              </a:ext>
            </a:extLst>
          </p:cNvPr>
          <p:cNvSpPr txBox="1">
            <a:spLocks/>
          </p:cNvSpPr>
          <p:nvPr/>
        </p:nvSpPr>
        <p:spPr>
          <a:xfrm>
            <a:off x="370694" y="4525274"/>
            <a:ext cx="8520600" cy="43018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sz="1600" dirty="0"/>
          </a:p>
        </p:txBody>
      </p:sp>
      <p:pic>
        <p:nvPicPr>
          <p:cNvPr id="4" name="Picture 3">
            <a:extLst>
              <a:ext uri="{FF2B5EF4-FFF2-40B4-BE49-F238E27FC236}">
                <a16:creationId xmlns:a16="http://schemas.microsoft.com/office/drawing/2014/main" id="{865C02AC-7FBA-0A49-B8C7-C0F3E8F9037B}"/>
              </a:ext>
            </a:extLst>
          </p:cNvPr>
          <p:cNvPicPr>
            <a:picLocks noChangeAspect="1"/>
          </p:cNvPicPr>
          <p:nvPr/>
        </p:nvPicPr>
        <p:blipFill>
          <a:blip r:embed="rId2"/>
          <a:stretch>
            <a:fillRect/>
          </a:stretch>
        </p:blipFill>
        <p:spPr>
          <a:xfrm>
            <a:off x="724654" y="367816"/>
            <a:ext cx="2257732" cy="2091465"/>
          </a:xfrm>
          <a:prstGeom prst="rect">
            <a:avLst/>
          </a:prstGeom>
        </p:spPr>
      </p:pic>
      <p:sp>
        <p:nvSpPr>
          <p:cNvPr id="5" name="Subtitle 2">
            <a:extLst>
              <a:ext uri="{FF2B5EF4-FFF2-40B4-BE49-F238E27FC236}">
                <a16:creationId xmlns:a16="http://schemas.microsoft.com/office/drawing/2014/main" id="{96F7EA06-5D20-2848-9D15-B0277BE37A5E}"/>
              </a:ext>
            </a:extLst>
          </p:cNvPr>
          <p:cNvSpPr txBox="1">
            <a:spLocks/>
          </p:cNvSpPr>
          <p:nvPr/>
        </p:nvSpPr>
        <p:spPr>
          <a:xfrm>
            <a:off x="370694" y="3116171"/>
            <a:ext cx="8520600" cy="43018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sz="1600" dirty="0"/>
          </a:p>
        </p:txBody>
      </p:sp>
      <p:sp>
        <p:nvSpPr>
          <p:cNvPr id="6" name="Rectangle 5">
            <a:extLst>
              <a:ext uri="{FF2B5EF4-FFF2-40B4-BE49-F238E27FC236}">
                <a16:creationId xmlns:a16="http://schemas.microsoft.com/office/drawing/2014/main" id="{45D9551B-C39B-924E-A8B6-2A2C8D98916F}"/>
              </a:ext>
            </a:extLst>
          </p:cNvPr>
          <p:cNvSpPr/>
          <p:nvPr/>
        </p:nvSpPr>
        <p:spPr>
          <a:xfrm>
            <a:off x="370694" y="3059647"/>
            <a:ext cx="8520600" cy="2246769"/>
          </a:xfrm>
          <a:prstGeom prst="rect">
            <a:avLst/>
          </a:prstGeom>
        </p:spPr>
        <p:txBody>
          <a:bodyPr wrap="square">
            <a:spAutoFit/>
          </a:bodyPr>
          <a:lstStyle/>
          <a:p>
            <a:r>
              <a:rPr lang="en-US" b="1" dirty="0"/>
              <a:t>Contributors</a:t>
            </a:r>
            <a:r>
              <a:rPr lang="en-US" dirty="0"/>
              <a:t>: Christine Y. Chen</a:t>
            </a:r>
          </a:p>
          <a:p>
            <a:r>
              <a:rPr lang="en-US" b="1" dirty="0"/>
              <a:t>Keywords</a:t>
            </a:r>
            <a:r>
              <a:rPr lang="en-US" dirty="0"/>
              <a:t>: </a:t>
            </a:r>
            <a:r>
              <a:rPr lang="en" dirty="0"/>
              <a:t>meteorites, planetary science, resource extraction, museums, Indigenous groups, Inuit, </a:t>
            </a:r>
            <a:r>
              <a:rPr lang="en" dirty="0" err="1"/>
              <a:t>Inughuit</a:t>
            </a:r>
            <a:endParaRPr lang="en" dirty="0"/>
          </a:p>
          <a:p>
            <a:r>
              <a:rPr lang="en-US" b="1" dirty="0"/>
              <a:t>Location</a:t>
            </a:r>
            <a:r>
              <a:rPr lang="en-US" dirty="0"/>
              <a:t>: United States, Greenland, Arctic</a:t>
            </a:r>
          </a:p>
          <a:p>
            <a:r>
              <a:rPr lang="en-US" b="1" dirty="0"/>
              <a:t>People</a:t>
            </a:r>
            <a:r>
              <a:rPr lang="en-US" dirty="0"/>
              <a:t>: Robert E. Peary, </a:t>
            </a:r>
            <a:r>
              <a:rPr lang="en-US" dirty="0" err="1"/>
              <a:t>Minik</a:t>
            </a:r>
            <a:r>
              <a:rPr lang="en-US" dirty="0"/>
              <a:t> Wallace</a:t>
            </a:r>
          </a:p>
          <a:p>
            <a:r>
              <a:rPr lang="en-US" b="1" dirty="0"/>
              <a:t>Last updated</a:t>
            </a:r>
            <a:r>
              <a:rPr lang="en-US" dirty="0"/>
              <a:t>: December 6, 2020</a:t>
            </a:r>
          </a:p>
          <a:p>
            <a:endParaRPr lang="en-US" dirty="0">
              <a:latin typeface="Arial" panose="020B0604020202020204" pitchFamily="34" charset="0"/>
              <a:ea typeface="Calibri" panose="020F0502020204030204" pitchFamily="34" charset="0"/>
              <a:cs typeface="Arial" panose="020B0604020202020204" pitchFamily="34" charset="0"/>
            </a:endParaRPr>
          </a:p>
          <a:p>
            <a:r>
              <a:rPr lang="en-US" dirty="0"/>
              <a:t>Visit </a:t>
            </a:r>
            <a:r>
              <a:rPr lang="en-US" b="1" dirty="0">
                <a:hlinkClick r:id="rId3"/>
              </a:rPr>
              <a:t>https://geo-context.github.io</a:t>
            </a:r>
            <a:r>
              <a:rPr lang="en-US" b="1" dirty="0"/>
              <a:t> </a:t>
            </a:r>
            <a:r>
              <a:rPr lang="en-US" dirty="0"/>
              <a:t>for the teacher’s companion guide to these slides.</a:t>
            </a:r>
          </a:p>
          <a:p>
            <a:pPr algn="ctr"/>
            <a:endParaRPr lang="en-US" dirty="0"/>
          </a:p>
          <a:p>
            <a:endParaRPr lang="en-US" dirty="0">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2257259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3" name="Google Shape;201;p35">
            <a:extLst>
              <a:ext uri="{FF2B5EF4-FFF2-40B4-BE49-F238E27FC236}">
                <a16:creationId xmlns:a16="http://schemas.microsoft.com/office/drawing/2014/main" id="{83A57078-4A53-D141-ADC5-C9F5D25969F5}"/>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2650" b="1" dirty="0" err="1"/>
              <a:t>Minik</a:t>
            </a:r>
            <a:r>
              <a:rPr lang="en-US" sz="2650" b="1" dirty="0"/>
              <a:t> </a:t>
            </a:r>
            <a:r>
              <a:rPr lang="en-US" sz="2650" dirty="0"/>
              <a:t>(or </a:t>
            </a:r>
            <a:r>
              <a:rPr lang="en-US" sz="2650" dirty="0" err="1"/>
              <a:t>Mene</a:t>
            </a:r>
            <a:r>
              <a:rPr lang="en-US" sz="2650" dirty="0"/>
              <a:t>) </a:t>
            </a:r>
            <a:r>
              <a:rPr lang="en-US" sz="2650" b="1" dirty="0"/>
              <a:t>Wallace</a:t>
            </a:r>
          </a:p>
        </p:txBody>
      </p:sp>
      <p:sp>
        <p:nvSpPr>
          <p:cNvPr id="4" name="Google Shape;200;p35">
            <a:extLst>
              <a:ext uri="{FF2B5EF4-FFF2-40B4-BE49-F238E27FC236}">
                <a16:creationId xmlns:a16="http://schemas.microsoft.com/office/drawing/2014/main" id="{3227C5D4-92D9-4E44-B513-848B8D003C97}"/>
              </a:ext>
            </a:extLst>
          </p:cNvPr>
          <p:cNvSpPr txBox="1"/>
          <p:nvPr/>
        </p:nvSpPr>
        <p:spPr>
          <a:xfrm>
            <a:off x="5490801" y="4694532"/>
            <a:ext cx="3524108" cy="384422"/>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Clr>
                <a:srgbClr val="000000"/>
              </a:buClr>
              <a:buSzPts val="1100"/>
              <a:buFont typeface="Arial"/>
              <a:buNone/>
            </a:pPr>
            <a:r>
              <a:rPr lang="en-US" sz="1100" b="0" i="0" u="sng" strike="noStrike" cap="none" dirty="0">
                <a:solidFill>
                  <a:schemeClr val="hlink"/>
                </a:solidFill>
                <a:latin typeface="Arial"/>
                <a:ea typeface="Arial"/>
                <a:cs typeface="Arial"/>
                <a:sym typeface="Arial"/>
                <a:hlinkClick r:id="rId3"/>
              </a:rPr>
              <a:t>Caught in the Middle: the Tragic Life of Minik Wallace</a:t>
            </a:r>
            <a:endParaRPr sz="1400" b="0" i="0" u="none" strike="noStrike" cap="none" dirty="0">
              <a:solidFill>
                <a:srgbClr val="000000"/>
              </a:solidFill>
              <a:latin typeface="Arial"/>
              <a:ea typeface="Arial"/>
              <a:cs typeface="Arial"/>
              <a:sym typeface="Arial"/>
            </a:endParaRPr>
          </a:p>
        </p:txBody>
      </p:sp>
      <p:pic>
        <p:nvPicPr>
          <p:cNvPr id="5" name="Google Shape;206;p36">
            <a:extLst>
              <a:ext uri="{FF2B5EF4-FFF2-40B4-BE49-F238E27FC236}">
                <a16:creationId xmlns:a16="http://schemas.microsoft.com/office/drawing/2014/main" id="{BA63CB6B-F9F8-4F46-A87B-8F2D7990E340}"/>
              </a:ext>
            </a:extLst>
          </p:cNvPr>
          <p:cNvPicPr preferRelativeResize="0"/>
          <p:nvPr/>
        </p:nvPicPr>
        <p:blipFill>
          <a:blip r:embed="rId4">
            <a:alphaModFix/>
          </a:blip>
          <a:stretch>
            <a:fillRect/>
          </a:stretch>
        </p:blipFill>
        <p:spPr>
          <a:xfrm>
            <a:off x="5604208" y="118334"/>
            <a:ext cx="3319872" cy="4650075"/>
          </a:xfrm>
          <a:prstGeom prst="rect">
            <a:avLst/>
          </a:prstGeom>
          <a:noFill/>
          <a:ln>
            <a:noFill/>
          </a:ln>
        </p:spPr>
      </p:pic>
      <p:sp>
        <p:nvSpPr>
          <p:cNvPr id="6" name="Google Shape;174;p33">
            <a:extLst>
              <a:ext uri="{FF2B5EF4-FFF2-40B4-BE49-F238E27FC236}">
                <a16:creationId xmlns:a16="http://schemas.microsoft.com/office/drawing/2014/main" id="{330AD43A-7AAE-8E4A-AB5C-86C68425377D}"/>
              </a:ext>
            </a:extLst>
          </p:cNvPr>
          <p:cNvSpPr txBox="1"/>
          <p:nvPr/>
        </p:nvSpPr>
        <p:spPr>
          <a:xfrm>
            <a:off x="0" y="744464"/>
            <a:ext cx="5490801" cy="4236327"/>
          </a:xfrm>
          <a:prstGeom prst="rect">
            <a:avLst/>
          </a:prstGeom>
          <a:noFill/>
          <a:ln>
            <a:noFill/>
          </a:ln>
        </p:spPr>
        <p:txBody>
          <a:bodyPr spcFirstLastPara="1" wrap="square" lIns="91425" tIns="91425" rIns="91425" bIns="91425" anchor="t" anchorCtr="0">
            <a:noAutofit/>
          </a:bodyPr>
          <a:lstStyle/>
          <a:p>
            <a:pPr marL="457200" indent="-323850">
              <a:buClr>
                <a:schemeClr val="dk1"/>
              </a:buClr>
              <a:buSzPts val="1500"/>
              <a:buFont typeface="Arial"/>
              <a:buChar char="●"/>
            </a:pPr>
            <a:r>
              <a:rPr lang="en" sz="1500" b="1" dirty="0">
                <a:solidFill>
                  <a:schemeClr val="dk1"/>
                </a:solidFill>
              </a:rPr>
              <a:t>Age 8</a:t>
            </a:r>
            <a:r>
              <a:rPr lang="en" sz="1500" dirty="0">
                <a:solidFill>
                  <a:schemeClr val="dk1"/>
                </a:solidFill>
              </a:rPr>
              <a:t>: </a:t>
            </a:r>
            <a:r>
              <a:rPr lang="en-US" sz="1500" dirty="0">
                <a:solidFill>
                  <a:schemeClr val="dk1"/>
                </a:solidFill>
              </a:rPr>
              <a:t>Within months of arriving in New York, </a:t>
            </a:r>
            <a:r>
              <a:rPr lang="en-US" sz="1500" dirty="0" err="1">
                <a:solidFill>
                  <a:schemeClr val="dk1"/>
                </a:solidFill>
              </a:rPr>
              <a:t>Nuktak</a:t>
            </a:r>
            <a:r>
              <a:rPr lang="en-US" sz="1500" dirty="0">
                <a:solidFill>
                  <a:schemeClr val="dk1"/>
                </a:solidFill>
              </a:rPr>
              <a:t>, </a:t>
            </a:r>
            <a:r>
              <a:rPr lang="en-US" sz="1500" dirty="0" err="1">
                <a:solidFill>
                  <a:schemeClr val="dk1"/>
                </a:solidFill>
              </a:rPr>
              <a:t>Atangana</a:t>
            </a:r>
            <a:r>
              <a:rPr lang="en-US" sz="1500" dirty="0">
                <a:solidFill>
                  <a:schemeClr val="dk1"/>
                </a:solidFill>
              </a:rPr>
              <a:t>, </a:t>
            </a:r>
            <a:r>
              <a:rPr lang="en-US" sz="1500" dirty="0" err="1">
                <a:solidFill>
                  <a:schemeClr val="dk1"/>
                </a:solidFill>
              </a:rPr>
              <a:t>Aviaq</a:t>
            </a:r>
            <a:r>
              <a:rPr lang="en-US" sz="1500" dirty="0">
                <a:solidFill>
                  <a:schemeClr val="dk1"/>
                </a:solidFill>
              </a:rPr>
              <a:t>, and </a:t>
            </a:r>
            <a:r>
              <a:rPr lang="en-US" sz="1500" dirty="0" err="1">
                <a:solidFill>
                  <a:schemeClr val="dk1"/>
                </a:solidFill>
              </a:rPr>
              <a:t>Minik’s</a:t>
            </a:r>
            <a:r>
              <a:rPr lang="en-US" sz="1500" dirty="0">
                <a:solidFill>
                  <a:schemeClr val="dk1"/>
                </a:solidFill>
              </a:rPr>
              <a:t> father </a:t>
            </a:r>
            <a:r>
              <a:rPr lang="en-US" sz="1500" dirty="0" err="1">
                <a:solidFill>
                  <a:schemeClr val="dk1"/>
                </a:solidFill>
              </a:rPr>
              <a:t>Qisuk</a:t>
            </a:r>
            <a:r>
              <a:rPr lang="en-US" sz="1500" dirty="0">
                <a:solidFill>
                  <a:schemeClr val="dk1"/>
                </a:solidFill>
              </a:rPr>
              <a:t> all die of tuberculosis. </a:t>
            </a:r>
            <a:r>
              <a:rPr lang="en-US" sz="1500" dirty="0" err="1">
                <a:solidFill>
                  <a:schemeClr val="dk1"/>
                </a:solidFill>
              </a:rPr>
              <a:t>Minik</a:t>
            </a:r>
            <a:r>
              <a:rPr lang="en-US" sz="1500" dirty="0">
                <a:solidFill>
                  <a:schemeClr val="dk1"/>
                </a:solidFill>
              </a:rPr>
              <a:t>, now an orphan at age 8, is adopted by William Wallace, the AMNH superintendent.</a:t>
            </a:r>
          </a:p>
          <a:p>
            <a:pPr marL="133350">
              <a:buClr>
                <a:schemeClr val="dk1"/>
              </a:buClr>
              <a:buSzPts val="1500"/>
            </a:pPr>
            <a:endParaRPr lang="en-US" sz="1000" dirty="0">
              <a:solidFill>
                <a:schemeClr val="dk1"/>
              </a:solidFill>
            </a:endParaRPr>
          </a:p>
          <a:p>
            <a:pPr marL="457200" indent="-323850">
              <a:buClr>
                <a:schemeClr val="dk1"/>
              </a:buClr>
              <a:buSzPts val="1500"/>
              <a:buFont typeface="Arial"/>
              <a:buChar char="●"/>
            </a:pPr>
            <a:r>
              <a:rPr lang="en-US" sz="1500" b="1" dirty="0">
                <a:solidFill>
                  <a:schemeClr val="dk1"/>
                </a:solidFill>
              </a:rPr>
              <a:t>Age 18</a:t>
            </a:r>
            <a:r>
              <a:rPr lang="en-US" sz="1500" dirty="0">
                <a:solidFill>
                  <a:schemeClr val="dk1"/>
                </a:solidFill>
              </a:rPr>
              <a:t>: </a:t>
            </a:r>
            <a:r>
              <a:rPr lang="en-US" sz="1500" dirty="0" err="1">
                <a:solidFill>
                  <a:schemeClr val="dk1"/>
                </a:solidFill>
              </a:rPr>
              <a:t>Minik</a:t>
            </a:r>
            <a:r>
              <a:rPr lang="en-US" sz="1500" dirty="0">
                <a:solidFill>
                  <a:schemeClr val="dk1"/>
                </a:solidFill>
              </a:rPr>
              <a:t> finds out from newspaper reports that museum staff had faked his father’s funeral, burying a log wrapped in a shroud while his father’s body was dissected, his bones preserved in the museum’s collections. </a:t>
            </a:r>
            <a:r>
              <a:rPr lang="en-US" sz="1500" dirty="0" err="1">
                <a:solidFill>
                  <a:schemeClr val="dk1"/>
                </a:solidFill>
              </a:rPr>
              <a:t>Minik</a:t>
            </a:r>
            <a:r>
              <a:rPr lang="en-US" sz="1500" dirty="0">
                <a:solidFill>
                  <a:schemeClr val="dk1"/>
                </a:solidFill>
              </a:rPr>
              <a:t> tries for years to get his father’s bones back, but is unsuccessful.</a:t>
            </a:r>
          </a:p>
          <a:p>
            <a:pPr marL="133350">
              <a:buClr>
                <a:schemeClr val="dk1"/>
              </a:buClr>
              <a:buSzPts val="1500"/>
            </a:pPr>
            <a:endParaRPr lang="en-US" sz="1000" dirty="0">
              <a:solidFill>
                <a:schemeClr val="dk1"/>
              </a:solidFill>
            </a:endParaRPr>
          </a:p>
          <a:p>
            <a:pPr marL="457200" indent="-323850">
              <a:buClr>
                <a:schemeClr val="dk1"/>
              </a:buClr>
              <a:buSzPts val="1500"/>
              <a:buFont typeface="Arial"/>
              <a:buChar char="●"/>
            </a:pPr>
            <a:r>
              <a:rPr lang="en-US" sz="1500" b="1" dirty="0">
                <a:solidFill>
                  <a:schemeClr val="dk1"/>
                </a:solidFill>
              </a:rPr>
              <a:t>Age 20</a:t>
            </a:r>
            <a:r>
              <a:rPr lang="en-US" sz="1500" dirty="0">
                <a:solidFill>
                  <a:schemeClr val="dk1"/>
                </a:solidFill>
              </a:rPr>
              <a:t>: </a:t>
            </a:r>
            <a:r>
              <a:rPr lang="en-US" sz="1500" dirty="0" err="1">
                <a:solidFill>
                  <a:schemeClr val="dk1"/>
                </a:solidFill>
              </a:rPr>
              <a:t>Minik</a:t>
            </a:r>
            <a:r>
              <a:rPr lang="en-US" sz="1500" dirty="0">
                <a:solidFill>
                  <a:schemeClr val="dk1"/>
                </a:solidFill>
              </a:rPr>
              <a:t> returns to Greenland, but finds that in his many years away, he has forgotten much of the language and other basic survival skills. In time, he relearns his native language and masters outdoor skills, and becomes a sought-after assistant in expeditions led by Americans.</a:t>
            </a:r>
          </a:p>
          <a:p>
            <a:pPr marL="457200" indent="-323850">
              <a:buClr>
                <a:schemeClr val="dk1"/>
              </a:buClr>
              <a:buSzPts val="1500"/>
              <a:buFont typeface="Arial"/>
              <a:buChar char="●"/>
            </a:pPr>
            <a:endParaRPr lang="en-US" sz="1500" dirty="0">
              <a:solidFill>
                <a:schemeClr val="dk1"/>
              </a:solidFill>
            </a:endParaRPr>
          </a:p>
        </p:txBody>
      </p:sp>
      <p:sp>
        <p:nvSpPr>
          <p:cNvPr id="7" name="Rectangle 6">
            <a:extLst>
              <a:ext uri="{FF2B5EF4-FFF2-40B4-BE49-F238E27FC236}">
                <a16:creationId xmlns:a16="http://schemas.microsoft.com/office/drawing/2014/main" id="{707CA0CA-2C99-074B-A7C4-A659DCA18703}"/>
              </a:ext>
            </a:extLst>
          </p:cNvPr>
          <p:cNvSpPr/>
          <p:nvPr/>
        </p:nvSpPr>
        <p:spPr>
          <a:xfrm>
            <a:off x="7539066" y="312474"/>
            <a:ext cx="1143263" cy="276999"/>
          </a:xfrm>
          <a:prstGeom prst="rect">
            <a:avLst/>
          </a:prstGeom>
          <a:solidFill>
            <a:srgbClr val="FFD579"/>
          </a:solidFill>
          <a:ln>
            <a:solidFill>
              <a:schemeClr val="tx1"/>
            </a:solidFill>
          </a:ln>
        </p:spPr>
        <p:txBody>
          <a:bodyPr wrap="none" anchor="ctr">
            <a:spAutoFit/>
          </a:bodyPr>
          <a:lstStyle/>
          <a:p>
            <a:pPr algn="ctr"/>
            <a:r>
              <a:rPr lang="en-US" sz="1200" b="1" dirty="0" err="1">
                <a:solidFill>
                  <a:schemeClr val="tx1"/>
                </a:solidFill>
              </a:rPr>
              <a:t>Minik</a:t>
            </a:r>
            <a:r>
              <a:rPr lang="en-US" sz="1200" b="1" dirty="0">
                <a:solidFill>
                  <a:schemeClr val="tx1"/>
                </a:solidFill>
              </a:rPr>
              <a:t> in 1899</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74;p33">
            <a:extLst>
              <a:ext uri="{FF2B5EF4-FFF2-40B4-BE49-F238E27FC236}">
                <a16:creationId xmlns:a16="http://schemas.microsoft.com/office/drawing/2014/main" id="{523455A0-F689-4347-8285-1BE74FD140A7}"/>
              </a:ext>
            </a:extLst>
          </p:cNvPr>
          <p:cNvSpPr txBox="1"/>
          <p:nvPr/>
        </p:nvSpPr>
        <p:spPr>
          <a:xfrm>
            <a:off x="182879" y="797825"/>
            <a:ext cx="2805284" cy="1461280"/>
          </a:xfrm>
          <a:prstGeom prst="rect">
            <a:avLst/>
          </a:prstGeom>
          <a:noFill/>
          <a:ln>
            <a:noFill/>
          </a:ln>
        </p:spPr>
        <p:txBody>
          <a:bodyPr spcFirstLastPara="1" wrap="square" lIns="91425" tIns="91425" rIns="91425" bIns="91425" anchor="t" anchorCtr="0">
            <a:noAutofit/>
          </a:bodyPr>
          <a:lstStyle/>
          <a:p>
            <a:pPr marL="457200" indent="-323850">
              <a:buClr>
                <a:schemeClr val="dk1"/>
              </a:buClr>
              <a:buSzPts val="1500"/>
              <a:buFont typeface="Arial"/>
              <a:buChar char="●"/>
            </a:pPr>
            <a:r>
              <a:rPr lang="en" sz="1500" b="1" dirty="0">
                <a:solidFill>
                  <a:schemeClr val="dk1"/>
                </a:solidFill>
              </a:rPr>
              <a:t>Age 28</a:t>
            </a:r>
            <a:r>
              <a:rPr lang="en" sz="1500" dirty="0">
                <a:solidFill>
                  <a:schemeClr val="dk1"/>
                </a:solidFill>
              </a:rPr>
              <a:t>: </a:t>
            </a:r>
            <a:r>
              <a:rPr lang="en" sz="1500" dirty="0" err="1">
                <a:solidFill>
                  <a:schemeClr val="dk1"/>
                </a:solidFill>
              </a:rPr>
              <a:t>Minik</a:t>
            </a:r>
            <a:r>
              <a:rPr lang="en" sz="1500" dirty="0">
                <a:solidFill>
                  <a:schemeClr val="dk1"/>
                </a:solidFill>
              </a:rPr>
              <a:t> returns to the United States and takes a job at a lumber camp in New Hampshire.</a:t>
            </a:r>
          </a:p>
          <a:p>
            <a:pPr marL="133350">
              <a:buClr>
                <a:schemeClr val="dk1"/>
              </a:buClr>
              <a:buSzPts val="1500"/>
            </a:pPr>
            <a:endParaRPr lang="en" sz="1500" dirty="0">
              <a:solidFill>
                <a:schemeClr val="dk1"/>
              </a:solidFill>
            </a:endParaRPr>
          </a:p>
          <a:p>
            <a:pPr marL="457200" indent="-323850">
              <a:buClr>
                <a:schemeClr val="dk1"/>
              </a:buClr>
              <a:buSzPts val="1500"/>
              <a:buFont typeface="Arial"/>
              <a:buChar char="●"/>
            </a:pPr>
            <a:r>
              <a:rPr lang="en" sz="1500" b="1" dirty="0">
                <a:solidFill>
                  <a:schemeClr val="dk1"/>
                </a:solidFill>
              </a:rPr>
              <a:t>Age 29</a:t>
            </a:r>
            <a:r>
              <a:rPr lang="en" sz="1500" dirty="0">
                <a:solidFill>
                  <a:schemeClr val="dk1"/>
                </a:solidFill>
              </a:rPr>
              <a:t>: </a:t>
            </a:r>
            <a:r>
              <a:rPr lang="en" sz="1500" dirty="0" err="1">
                <a:solidFill>
                  <a:schemeClr val="dk1"/>
                </a:solidFill>
              </a:rPr>
              <a:t>Minik</a:t>
            </a:r>
            <a:r>
              <a:rPr lang="en" sz="1500" dirty="0">
                <a:solidFill>
                  <a:schemeClr val="dk1"/>
                </a:solidFill>
              </a:rPr>
              <a:t> dies of Spanish flu during the 1918 pandemic.</a:t>
            </a:r>
            <a:endParaRPr lang="en-US" sz="1500" dirty="0">
              <a:solidFill>
                <a:schemeClr val="dk1"/>
              </a:solidFill>
            </a:endParaRPr>
          </a:p>
        </p:txBody>
      </p:sp>
      <p:sp>
        <p:nvSpPr>
          <p:cNvPr id="5" name="Rectangle 4">
            <a:extLst>
              <a:ext uri="{FF2B5EF4-FFF2-40B4-BE49-F238E27FC236}">
                <a16:creationId xmlns:a16="http://schemas.microsoft.com/office/drawing/2014/main" id="{015AB39C-6D67-874F-885C-0D421BB01199}"/>
              </a:ext>
            </a:extLst>
          </p:cNvPr>
          <p:cNvSpPr/>
          <p:nvPr/>
        </p:nvSpPr>
        <p:spPr>
          <a:xfrm>
            <a:off x="2521438" y="4574312"/>
            <a:ext cx="3137086" cy="577081"/>
          </a:xfrm>
          <a:prstGeom prst="rect">
            <a:avLst/>
          </a:prstGeom>
        </p:spPr>
        <p:txBody>
          <a:bodyPr wrap="square" rIns="0">
            <a:spAutoFit/>
          </a:bodyPr>
          <a:lstStyle/>
          <a:p>
            <a:pPr algn="r"/>
            <a:r>
              <a:rPr lang="en-US" sz="1050" dirty="0">
                <a:solidFill>
                  <a:schemeClr val="tx1">
                    <a:lumMod val="50000"/>
                    <a:lumOff val="50000"/>
                  </a:schemeClr>
                </a:solidFill>
                <a:latin typeface="Arial" panose="020B0604020202020204" pitchFamily="34" charset="0"/>
                <a:cs typeface="Arial" panose="020B0604020202020204" pitchFamily="34" charset="0"/>
              </a:rPr>
              <a:t>Right: G. </a:t>
            </a:r>
            <a:r>
              <a:rPr lang="en-US" sz="1050" dirty="0" err="1">
                <a:solidFill>
                  <a:schemeClr val="tx1">
                    <a:lumMod val="50000"/>
                    <a:lumOff val="50000"/>
                  </a:schemeClr>
                </a:solidFill>
                <a:latin typeface="Arial" panose="020B0604020202020204" pitchFamily="34" charset="0"/>
                <a:cs typeface="Arial" panose="020B0604020202020204" pitchFamily="34" charset="0"/>
              </a:rPr>
              <a:t>LeMoine</a:t>
            </a:r>
            <a:r>
              <a:rPr lang="en-US" sz="1050" dirty="0">
                <a:solidFill>
                  <a:schemeClr val="tx1">
                    <a:lumMod val="50000"/>
                    <a:lumOff val="50000"/>
                  </a:schemeClr>
                </a:solidFill>
                <a:latin typeface="Arial" panose="020B0604020202020204" pitchFamily="34" charset="0"/>
                <a:cs typeface="Arial" panose="020B0604020202020204" pitchFamily="34" charset="0"/>
              </a:rPr>
              <a:t>, V</a:t>
            </a:r>
            <a:r>
              <a:rPr lang="en-US" sz="1050" i="1" dirty="0">
                <a:solidFill>
                  <a:schemeClr val="tx1">
                    <a:lumMod val="50000"/>
                    <a:lumOff val="50000"/>
                  </a:schemeClr>
                </a:solidFill>
                <a:latin typeface="Arial" panose="020B0604020202020204" pitchFamily="34" charset="0"/>
                <a:cs typeface="Arial" panose="020B0604020202020204" pitchFamily="34" charset="0"/>
              </a:rPr>
              <a:t>iew of the grave of </a:t>
            </a:r>
            <a:r>
              <a:rPr lang="en-US" sz="1050" i="1" dirty="0" err="1">
                <a:solidFill>
                  <a:schemeClr val="tx1">
                    <a:lumMod val="50000"/>
                    <a:lumOff val="50000"/>
                  </a:schemeClr>
                </a:solidFill>
                <a:latin typeface="Arial" panose="020B0604020202020204" pitchFamily="34" charset="0"/>
                <a:cs typeface="Arial" panose="020B0604020202020204" pitchFamily="34" charset="0"/>
              </a:rPr>
              <a:t>Minik</a:t>
            </a:r>
            <a:r>
              <a:rPr lang="en-US" sz="1050" i="1" dirty="0">
                <a:solidFill>
                  <a:schemeClr val="tx1">
                    <a:lumMod val="50000"/>
                    <a:lumOff val="50000"/>
                  </a:schemeClr>
                </a:solidFill>
                <a:latin typeface="Arial" panose="020B0604020202020204" pitchFamily="34" charset="0"/>
                <a:cs typeface="Arial" panose="020B0604020202020204" pitchFamily="34" charset="0"/>
              </a:rPr>
              <a:t> Wallace</a:t>
            </a:r>
            <a:r>
              <a:rPr lang="en-US" sz="1050" dirty="0">
                <a:solidFill>
                  <a:schemeClr val="tx1">
                    <a:lumMod val="50000"/>
                    <a:lumOff val="50000"/>
                  </a:schemeClr>
                </a:solidFill>
                <a:latin typeface="Arial" panose="020B0604020202020204" pitchFamily="34" charset="0"/>
                <a:cs typeface="Arial" panose="020B0604020202020204" pitchFamily="34" charset="0"/>
              </a:rPr>
              <a:t>. Indian Creek Cemetery, Pittsburg, New Hampshire, 2018. Arctic Museum Collection.</a:t>
            </a:r>
          </a:p>
        </p:txBody>
      </p:sp>
      <p:pic>
        <p:nvPicPr>
          <p:cNvPr id="8" name="Picture 7">
            <a:extLst>
              <a:ext uri="{FF2B5EF4-FFF2-40B4-BE49-F238E27FC236}">
                <a16:creationId xmlns:a16="http://schemas.microsoft.com/office/drawing/2014/main" id="{80689E6E-7819-F94E-BEC3-1C5F158B8DC6}"/>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3270325" y="0"/>
            <a:ext cx="2388199" cy="3959708"/>
          </a:xfrm>
          <a:prstGeom prst="rect">
            <a:avLst/>
          </a:prstGeom>
        </p:spPr>
      </p:pic>
      <p:sp>
        <p:nvSpPr>
          <p:cNvPr id="9" name="Rectangle 8">
            <a:extLst>
              <a:ext uri="{FF2B5EF4-FFF2-40B4-BE49-F238E27FC236}">
                <a16:creationId xmlns:a16="http://schemas.microsoft.com/office/drawing/2014/main" id="{8D016D24-0CF4-204B-8863-3E69C941565B}"/>
              </a:ext>
            </a:extLst>
          </p:cNvPr>
          <p:cNvSpPr/>
          <p:nvPr/>
        </p:nvSpPr>
        <p:spPr>
          <a:xfrm>
            <a:off x="2902879" y="3958423"/>
            <a:ext cx="2755645" cy="577081"/>
          </a:xfrm>
          <a:prstGeom prst="rect">
            <a:avLst/>
          </a:prstGeom>
        </p:spPr>
        <p:txBody>
          <a:bodyPr wrap="square" rIns="0">
            <a:spAutoFit/>
          </a:bodyPr>
          <a:lstStyle/>
          <a:p>
            <a:pPr algn="r"/>
            <a:r>
              <a:rPr lang="en-US" sz="1050" dirty="0">
                <a:solidFill>
                  <a:schemeClr val="tx1">
                    <a:lumMod val="50000"/>
                    <a:lumOff val="50000"/>
                  </a:schemeClr>
                </a:solidFill>
                <a:latin typeface="Arial" panose="020B0604020202020204" pitchFamily="34" charset="0"/>
                <a:cs typeface="Arial" panose="020B0604020202020204" pitchFamily="34" charset="0"/>
              </a:rPr>
              <a:t>Above: W. Elmer </a:t>
            </a:r>
            <a:r>
              <a:rPr lang="en-US" sz="1050" dirty="0" err="1">
                <a:solidFill>
                  <a:schemeClr val="tx1">
                    <a:lumMod val="50000"/>
                    <a:lumOff val="50000"/>
                  </a:schemeClr>
                </a:solidFill>
                <a:latin typeface="Arial" panose="020B0604020202020204" pitchFamily="34" charset="0"/>
                <a:cs typeface="Arial" panose="020B0604020202020204" pitchFamily="34" charset="0"/>
              </a:rPr>
              <a:t>Ekblaw</a:t>
            </a:r>
            <a:r>
              <a:rPr lang="en-US" sz="1050" dirty="0">
                <a:solidFill>
                  <a:schemeClr val="tx1">
                    <a:lumMod val="50000"/>
                    <a:lumOff val="50000"/>
                  </a:schemeClr>
                </a:solidFill>
                <a:latin typeface="Arial" panose="020B0604020202020204" pitchFamily="34" charset="0"/>
                <a:cs typeface="Arial" panose="020B0604020202020204" pitchFamily="34" charset="0"/>
              </a:rPr>
              <a:t>, </a:t>
            </a:r>
            <a:r>
              <a:rPr lang="en-US" sz="1050" i="1" dirty="0" err="1">
                <a:solidFill>
                  <a:schemeClr val="tx1">
                    <a:lumMod val="50000"/>
                    <a:lumOff val="50000"/>
                  </a:schemeClr>
                </a:solidFill>
                <a:latin typeface="Arial" panose="020B0604020202020204" pitchFamily="34" charset="0"/>
                <a:cs typeface="Arial" panose="020B0604020202020204" pitchFamily="34" charset="0"/>
              </a:rPr>
              <a:t>Mene</a:t>
            </a:r>
            <a:r>
              <a:rPr lang="en-US" sz="1050" i="1" dirty="0">
                <a:solidFill>
                  <a:schemeClr val="tx1">
                    <a:lumMod val="50000"/>
                    <a:lumOff val="50000"/>
                  </a:schemeClr>
                </a:solidFill>
                <a:latin typeface="Arial" panose="020B0604020202020204" pitchFamily="34" charset="0"/>
                <a:cs typeface="Arial" panose="020B0604020202020204" pitchFamily="34" charset="0"/>
              </a:rPr>
              <a:t> in Kayak, </a:t>
            </a:r>
            <a:r>
              <a:rPr lang="en-US" sz="1050" i="1" dirty="0" err="1">
                <a:solidFill>
                  <a:schemeClr val="tx1">
                    <a:lumMod val="50000"/>
                    <a:lumOff val="50000"/>
                  </a:schemeClr>
                </a:solidFill>
                <a:latin typeface="Arial" panose="020B0604020202020204" pitchFamily="34" charset="0"/>
                <a:cs typeface="Arial" panose="020B0604020202020204" pitchFamily="34" charset="0"/>
              </a:rPr>
              <a:t>Umanak</a:t>
            </a:r>
            <a:r>
              <a:rPr lang="en-US" sz="1050" dirty="0">
                <a:solidFill>
                  <a:schemeClr val="tx1">
                    <a:lumMod val="50000"/>
                    <a:lumOff val="50000"/>
                  </a:schemeClr>
                </a:solidFill>
                <a:latin typeface="Arial" panose="020B0604020202020204" pitchFamily="34" charset="0"/>
                <a:cs typeface="Arial" panose="020B0604020202020204" pitchFamily="34" charset="0"/>
              </a:rPr>
              <a:t>, North Star Bay, Greenland, 1914. Gift of Margaret </a:t>
            </a:r>
            <a:r>
              <a:rPr lang="en-US" sz="1050" dirty="0" err="1">
                <a:solidFill>
                  <a:schemeClr val="tx1">
                    <a:lumMod val="50000"/>
                    <a:lumOff val="50000"/>
                  </a:schemeClr>
                </a:solidFill>
                <a:latin typeface="Arial" panose="020B0604020202020204" pitchFamily="34" charset="0"/>
                <a:cs typeface="Arial" panose="020B0604020202020204" pitchFamily="34" charset="0"/>
              </a:rPr>
              <a:t>Tanquary</a:t>
            </a:r>
            <a:r>
              <a:rPr lang="en-US" sz="1050" dirty="0">
                <a:solidFill>
                  <a:schemeClr val="tx1">
                    <a:lumMod val="50000"/>
                    <a:lumOff val="50000"/>
                  </a:schemeClr>
                </a:solidFill>
                <a:latin typeface="Arial" panose="020B0604020202020204" pitchFamily="34" charset="0"/>
                <a:cs typeface="Arial" panose="020B0604020202020204" pitchFamily="34" charset="0"/>
              </a:rPr>
              <a:t> Corwin.</a:t>
            </a:r>
          </a:p>
        </p:txBody>
      </p:sp>
      <p:sp>
        <p:nvSpPr>
          <p:cNvPr id="10" name="Google Shape;201;p35">
            <a:extLst>
              <a:ext uri="{FF2B5EF4-FFF2-40B4-BE49-F238E27FC236}">
                <a16:creationId xmlns:a16="http://schemas.microsoft.com/office/drawing/2014/main" id="{BC58A4BE-4958-B44A-9C12-496B65E6D596}"/>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2650" b="1" dirty="0" err="1"/>
              <a:t>Minik</a:t>
            </a:r>
            <a:r>
              <a:rPr lang="en-US" sz="2650" b="1" dirty="0"/>
              <a:t> Wallace</a:t>
            </a:r>
          </a:p>
        </p:txBody>
      </p:sp>
      <p:pic>
        <p:nvPicPr>
          <p:cNvPr id="11" name="Picture 10">
            <a:extLst>
              <a:ext uri="{FF2B5EF4-FFF2-40B4-BE49-F238E27FC236}">
                <a16:creationId xmlns:a16="http://schemas.microsoft.com/office/drawing/2014/main" id="{AC50E122-A5D9-3947-A1F8-6C1FF90DF4B7}"/>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5862916" y="0"/>
            <a:ext cx="2998922" cy="5143500"/>
          </a:xfrm>
          <a:prstGeom prst="rect">
            <a:avLst/>
          </a:prstGeom>
        </p:spPr>
      </p:pic>
    </p:spTree>
    <p:extLst>
      <p:ext uri="{BB962C8B-B14F-4D97-AF65-F5344CB8AC3E}">
        <p14:creationId xmlns:p14="http://schemas.microsoft.com/office/powerpoint/2010/main" val="18523922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7"/>
          <p:cNvSpPr txBox="1">
            <a:spLocks noGrp="1"/>
          </p:cNvSpPr>
          <p:nvPr>
            <p:ph type="title"/>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p>
            <a:pPr marL="0" lvl="0" indent="0" algn="l" rtl="0">
              <a:lnSpc>
                <a:spcPct val="100000"/>
              </a:lnSpc>
              <a:spcBef>
                <a:spcPts val="0"/>
              </a:spcBef>
              <a:spcAft>
                <a:spcPts val="0"/>
              </a:spcAft>
              <a:buSzPts val="2800"/>
              <a:buNone/>
            </a:pPr>
            <a:r>
              <a:rPr lang="en" sz="2650" b="1"/>
              <a:t>How meteorites are collected for science today</a:t>
            </a:r>
            <a:endParaRPr sz="2550"/>
          </a:p>
        </p:txBody>
      </p:sp>
      <p:sp>
        <p:nvSpPr>
          <p:cNvPr id="212" name="Google Shape;212;p37"/>
          <p:cNvSpPr txBox="1"/>
          <p:nvPr/>
        </p:nvSpPr>
        <p:spPr>
          <a:xfrm>
            <a:off x="167950" y="681500"/>
            <a:ext cx="5924700" cy="30000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Clr>
                <a:schemeClr val="dk1"/>
              </a:buClr>
              <a:buSzPts val="1600"/>
              <a:buChar char="●"/>
            </a:pPr>
            <a:r>
              <a:rPr lang="en" sz="1600">
                <a:solidFill>
                  <a:schemeClr val="dk1"/>
                </a:solidFill>
              </a:rPr>
              <a:t>Best places to find meteorites are barren, dry, and old landscapes where dark rocks are easy to spot (e.g., Mojave Desert, Antarctica)</a:t>
            </a:r>
            <a:endParaRPr sz="1600">
              <a:solidFill>
                <a:schemeClr val="dk1"/>
              </a:solidFill>
            </a:endParaRPr>
          </a:p>
          <a:p>
            <a:pPr marL="457200" lvl="0" indent="-330200" algn="l" rtl="0">
              <a:spcBef>
                <a:spcPts val="0"/>
              </a:spcBef>
              <a:spcAft>
                <a:spcPts val="0"/>
              </a:spcAft>
              <a:buClr>
                <a:schemeClr val="dk1"/>
              </a:buClr>
              <a:buSzPts val="1600"/>
              <a:buChar char="●"/>
            </a:pPr>
            <a:r>
              <a:rPr lang="en" sz="1600">
                <a:solidFill>
                  <a:schemeClr val="dk1"/>
                </a:solidFill>
              </a:rPr>
              <a:t>Science expeditions vs. acquisition by private collectors</a:t>
            </a:r>
            <a:endParaRPr sz="1600">
              <a:solidFill>
                <a:schemeClr val="dk1"/>
              </a:solidFill>
            </a:endParaRPr>
          </a:p>
          <a:p>
            <a:pPr marL="457200" lvl="0" indent="-330200" algn="l" rtl="0">
              <a:spcBef>
                <a:spcPts val="0"/>
              </a:spcBef>
              <a:spcAft>
                <a:spcPts val="0"/>
              </a:spcAft>
              <a:buClr>
                <a:schemeClr val="dk1"/>
              </a:buClr>
              <a:buSzPts val="1600"/>
              <a:buChar char="●"/>
            </a:pPr>
            <a:r>
              <a:rPr lang="en" sz="1600">
                <a:solidFill>
                  <a:schemeClr val="dk1"/>
                </a:solidFill>
              </a:rPr>
              <a:t>ANSMET: Antarctic Search for Meteorites, funded by the National Science Foundation</a:t>
            </a:r>
            <a:endParaRPr sz="1600">
              <a:solidFill>
                <a:schemeClr val="dk1"/>
              </a:solidFill>
            </a:endParaRPr>
          </a:p>
        </p:txBody>
      </p:sp>
      <p:pic>
        <p:nvPicPr>
          <p:cNvPr id="213" name="Google Shape;213;p37"/>
          <p:cNvPicPr preferRelativeResize="0"/>
          <p:nvPr/>
        </p:nvPicPr>
        <p:blipFill>
          <a:blip r:embed="rId3">
            <a:alphaModFix/>
          </a:blip>
          <a:stretch>
            <a:fillRect/>
          </a:stretch>
        </p:blipFill>
        <p:spPr>
          <a:xfrm>
            <a:off x="6543100" y="821097"/>
            <a:ext cx="2403950" cy="1806375"/>
          </a:xfrm>
          <a:prstGeom prst="rect">
            <a:avLst/>
          </a:prstGeom>
          <a:noFill/>
          <a:ln>
            <a:noFill/>
          </a:ln>
        </p:spPr>
      </p:pic>
      <p:sp>
        <p:nvSpPr>
          <p:cNvPr id="214" name="Google Shape;214;p37"/>
          <p:cNvSpPr txBox="1"/>
          <p:nvPr/>
        </p:nvSpPr>
        <p:spPr>
          <a:xfrm>
            <a:off x="5803650" y="2704463"/>
            <a:ext cx="3143400" cy="302400"/>
          </a:xfrm>
          <a:prstGeom prst="rect">
            <a:avLst/>
          </a:prstGeom>
          <a:noFill/>
          <a:ln>
            <a:noFill/>
          </a:ln>
        </p:spPr>
        <p:txBody>
          <a:bodyPr spcFirstLastPara="1" wrap="square" lIns="91425" tIns="27425" rIns="0" bIns="91425" anchor="t" anchorCtr="0">
            <a:noAutofit/>
          </a:bodyPr>
          <a:lstStyle/>
          <a:p>
            <a:pPr marL="0" marR="0" lvl="0" indent="0" algn="r" rtl="0">
              <a:lnSpc>
                <a:spcPct val="100000"/>
              </a:lnSpc>
              <a:spcBef>
                <a:spcPts val="0"/>
              </a:spcBef>
              <a:spcAft>
                <a:spcPts val="0"/>
              </a:spcAft>
              <a:buClr>
                <a:srgbClr val="000000"/>
              </a:buClr>
              <a:buSzPts val="1000"/>
              <a:buFont typeface="Arial"/>
              <a:buNone/>
            </a:pPr>
            <a:r>
              <a:rPr lang="en" sz="1000" u="sng">
                <a:solidFill>
                  <a:schemeClr val="hlink"/>
                </a:solidFill>
                <a:hlinkClick r:id="rId4"/>
              </a:rPr>
              <a:t>ANSMET/Case Western University</a:t>
            </a:r>
            <a:endParaRPr sz="1000" b="0" i="1" u="none" strike="noStrike" cap="none">
              <a:solidFill>
                <a:srgbClr val="000000"/>
              </a:solidFill>
              <a:latin typeface="Arial"/>
              <a:ea typeface="Arial"/>
              <a:cs typeface="Arial"/>
              <a:sym typeface="Arial"/>
            </a:endParaRPr>
          </a:p>
        </p:txBody>
      </p:sp>
      <p:pic>
        <p:nvPicPr>
          <p:cNvPr id="215" name="Google Shape;215;p37"/>
          <p:cNvPicPr preferRelativeResize="0"/>
          <p:nvPr/>
        </p:nvPicPr>
        <p:blipFill>
          <a:blip r:embed="rId5">
            <a:alphaModFix/>
          </a:blip>
          <a:stretch>
            <a:fillRect/>
          </a:stretch>
        </p:blipFill>
        <p:spPr>
          <a:xfrm>
            <a:off x="531749" y="2488462"/>
            <a:ext cx="4061426" cy="2386075"/>
          </a:xfrm>
          <a:prstGeom prst="rect">
            <a:avLst/>
          </a:prstGeom>
          <a:noFill/>
          <a:ln>
            <a:noFill/>
          </a:ln>
        </p:spPr>
      </p:pic>
      <p:sp>
        <p:nvSpPr>
          <p:cNvPr id="216" name="Google Shape;216;p37"/>
          <p:cNvSpPr txBox="1"/>
          <p:nvPr/>
        </p:nvSpPr>
        <p:spPr>
          <a:xfrm>
            <a:off x="4593516" y="4131525"/>
            <a:ext cx="30000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50" dirty="0">
                <a:solidFill>
                  <a:srgbClr val="333333"/>
                </a:solidFill>
                <a:highlight>
                  <a:srgbClr val="FFFFFF"/>
                </a:highlight>
                <a:latin typeface="Roboto"/>
                <a:ea typeface="Roboto"/>
                <a:cs typeface="Roboto"/>
                <a:sym typeface="Roboto"/>
              </a:rPr>
              <a:t>Meteorite accumulation in Antarctica. Figure redrawn after drawing of L. Schultz, Max-Planck-Institute </a:t>
            </a:r>
            <a:r>
              <a:rPr lang="en" sz="1050" dirty="0" err="1">
                <a:solidFill>
                  <a:srgbClr val="333333"/>
                </a:solidFill>
                <a:highlight>
                  <a:srgbClr val="FFFFFF"/>
                </a:highlight>
                <a:latin typeface="Roboto"/>
                <a:ea typeface="Roboto"/>
                <a:cs typeface="Roboto"/>
                <a:sym typeface="Roboto"/>
              </a:rPr>
              <a:t>für</a:t>
            </a:r>
            <a:r>
              <a:rPr lang="en" sz="1050" dirty="0">
                <a:solidFill>
                  <a:srgbClr val="333333"/>
                </a:solidFill>
                <a:highlight>
                  <a:srgbClr val="FFFFFF"/>
                </a:highlight>
                <a:latin typeface="Roboto"/>
                <a:ea typeface="Roboto"/>
                <a:cs typeface="Roboto"/>
                <a:sym typeface="Roboto"/>
              </a:rPr>
              <a:t> </a:t>
            </a:r>
            <a:r>
              <a:rPr lang="en" sz="1050" dirty="0" err="1">
                <a:solidFill>
                  <a:srgbClr val="333333"/>
                </a:solidFill>
                <a:highlight>
                  <a:srgbClr val="FFFFFF"/>
                </a:highlight>
                <a:latin typeface="Roboto"/>
                <a:ea typeface="Roboto"/>
                <a:cs typeface="Roboto"/>
                <a:sym typeface="Roboto"/>
              </a:rPr>
              <a:t>Chemie</a:t>
            </a:r>
            <a:r>
              <a:rPr lang="en" sz="1050" dirty="0">
                <a:solidFill>
                  <a:srgbClr val="333333"/>
                </a:solidFill>
                <a:highlight>
                  <a:srgbClr val="FFFFFF"/>
                </a:highlight>
                <a:latin typeface="Roboto"/>
                <a:ea typeface="Roboto"/>
                <a:cs typeface="Roboto"/>
                <a:sym typeface="Roboto"/>
              </a:rPr>
              <a:t> (Mainz). </a:t>
            </a:r>
            <a:r>
              <a:rPr lang="en" sz="1050" u="sng" dirty="0">
                <a:solidFill>
                  <a:schemeClr val="hlink"/>
                </a:solidFill>
                <a:highlight>
                  <a:srgbClr val="FFFFFF"/>
                </a:highlight>
                <a:latin typeface="Roboto"/>
                <a:ea typeface="Roboto"/>
                <a:cs typeface="Roboto"/>
                <a:sym typeface="Roboto"/>
                <a:hlinkClick r:id="rId6"/>
              </a:rPr>
              <a:t>ResearchGate</a:t>
            </a:r>
            <a:r>
              <a:rPr lang="en" sz="1050" dirty="0">
                <a:solidFill>
                  <a:srgbClr val="333333"/>
                </a:solidFill>
                <a:highlight>
                  <a:srgbClr val="FFFFFF"/>
                </a:highlight>
                <a:latin typeface="Roboto"/>
                <a:ea typeface="Roboto"/>
                <a:cs typeface="Roboto"/>
                <a:sym typeface="Roboto"/>
              </a:rPr>
              <a:t> </a:t>
            </a: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8"/>
          <p:cNvSpPr txBox="1">
            <a:spLocks noGrp="1"/>
          </p:cNvSpPr>
          <p:nvPr>
            <p:ph type="title"/>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p>
            <a:pPr marL="0" lvl="0" indent="0" algn="l" rtl="0">
              <a:lnSpc>
                <a:spcPct val="100000"/>
              </a:lnSpc>
              <a:spcBef>
                <a:spcPts val="0"/>
              </a:spcBef>
              <a:spcAft>
                <a:spcPts val="0"/>
              </a:spcAft>
              <a:buSzPts val="2800"/>
              <a:buNone/>
            </a:pPr>
            <a:r>
              <a:rPr lang="en" sz="2650" b="1"/>
              <a:t>Discussion questions</a:t>
            </a:r>
            <a:endParaRPr sz="2550"/>
          </a:p>
        </p:txBody>
      </p:sp>
      <p:sp>
        <p:nvSpPr>
          <p:cNvPr id="223" name="Google Shape;223;p38"/>
          <p:cNvSpPr txBox="1"/>
          <p:nvPr/>
        </p:nvSpPr>
        <p:spPr>
          <a:xfrm>
            <a:off x="349050" y="821099"/>
            <a:ext cx="8493736" cy="4138175"/>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Clr>
                <a:schemeClr val="dk1"/>
              </a:buClr>
              <a:buSzPts val="1600"/>
              <a:buChar char="●"/>
            </a:pPr>
            <a:r>
              <a:rPr lang="en" sz="1600" dirty="0">
                <a:solidFill>
                  <a:schemeClr val="dk1"/>
                </a:solidFill>
              </a:rPr>
              <a:t>What is the value of displaying things in museums? Should museums continue to exist in their current form? Are there tradeoffs in where and how samples are acquired? Who “owns” a sample when </a:t>
            </a:r>
            <a:r>
              <a:rPr lang="en-US" sz="1600" dirty="0">
                <a:solidFill>
                  <a:schemeClr val="dk1"/>
                </a:solidFill>
              </a:rPr>
              <a:t>it is collected? Are there situations in which samples should not be collected?</a:t>
            </a:r>
          </a:p>
          <a:p>
            <a:pPr marL="457200" lvl="0" indent="-330200" algn="l" rtl="0">
              <a:spcBef>
                <a:spcPts val="0"/>
              </a:spcBef>
              <a:spcAft>
                <a:spcPts val="0"/>
              </a:spcAft>
              <a:buClr>
                <a:schemeClr val="dk1"/>
              </a:buClr>
              <a:buSzPts val="1600"/>
              <a:buChar char="●"/>
            </a:pPr>
            <a:endParaRPr lang="en-US" sz="1600" dirty="0">
              <a:solidFill>
                <a:schemeClr val="dk1"/>
              </a:solidFill>
            </a:endParaRPr>
          </a:p>
          <a:p>
            <a:pPr marL="457200" indent="-330200">
              <a:buClr>
                <a:schemeClr val="dk1"/>
              </a:buClr>
              <a:buSzPts val="1600"/>
              <a:buFont typeface="Arial"/>
              <a:buChar char="●"/>
            </a:pPr>
            <a:r>
              <a:rPr lang="en-US" sz="1600" dirty="0">
                <a:solidFill>
                  <a:schemeClr val="dk1"/>
                </a:solidFill>
              </a:rPr>
              <a:t>How does fieldwork and sample collection in geosciences generally work today? How common are long-term, mutually-beneficial partnerships between researchers and communities local to field sites? How have modern practices inherited the legacies, traditions, and attitudes practiced by Robert Peary and other Western explorers from his era?</a:t>
            </a:r>
          </a:p>
          <a:p>
            <a:pPr marL="127000" lvl="0" algn="l" rtl="0">
              <a:spcBef>
                <a:spcPts val="0"/>
              </a:spcBef>
              <a:spcAft>
                <a:spcPts val="0"/>
              </a:spcAft>
              <a:buClr>
                <a:schemeClr val="dk1"/>
              </a:buClr>
              <a:buSzPts val="1600"/>
            </a:pPr>
            <a:endParaRPr lang="en-US" sz="1600" dirty="0">
              <a:solidFill>
                <a:schemeClr val="dk1"/>
              </a:solidFill>
            </a:endParaRPr>
          </a:p>
          <a:p>
            <a:pPr marL="457200" indent="-330200">
              <a:buClr>
                <a:schemeClr val="dk1"/>
              </a:buClr>
              <a:buSzPts val="1600"/>
              <a:buFont typeface="Arial"/>
              <a:buChar char="●"/>
            </a:pPr>
            <a:r>
              <a:rPr lang="en-US" sz="1600" dirty="0">
                <a:solidFill>
                  <a:schemeClr val="dk1"/>
                </a:solidFill>
              </a:rPr>
              <a:t>Fragments of the Cape York meteorite are still located in museums (AMNH, Copenhagen) and sold as classroom materials by vendors. Many pieces exist in the collections at various geology departments in the United States. Given their history, what should be done with these materials?</a:t>
            </a:r>
          </a:p>
          <a:p>
            <a:pPr marL="127000">
              <a:buClr>
                <a:schemeClr val="dk1"/>
              </a:buClr>
              <a:buSzPts val="1600"/>
            </a:pPr>
            <a:endParaRPr lang="en-US" sz="1600" dirty="0">
              <a:solidFill>
                <a:schemeClr val="dk1"/>
              </a:solidFill>
            </a:endParaRPr>
          </a:p>
          <a:p>
            <a:pPr marL="457200" indent="-330200">
              <a:buClr>
                <a:schemeClr val="dk1"/>
              </a:buClr>
              <a:buSzPts val="1600"/>
              <a:buFont typeface="Arial"/>
              <a:buChar char="●"/>
            </a:pPr>
            <a:endParaRPr lang="en-US" sz="1600" dirty="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9"/>
          <p:cNvSpPr txBox="1">
            <a:spLocks noGrp="1"/>
          </p:cNvSpPr>
          <p:nvPr>
            <p:ph type="title" idx="4294967295"/>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p>
            <a:pPr marL="0" lvl="0" indent="0" algn="l" rtl="0">
              <a:lnSpc>
                <a:spcPct val="100000"/>
              </a:lnSpc>
              <a:spcBef>
                <a:spcPts val="0"/>
              </a:spcBef>
              <a:spcAft>
                <a:spcPts val="0"/>
              </a:spcAft>
              <a:buSzPts val="2800"/>
              <a:buNone/>
            </a:pPr>
            <a:r>
              <a:rPr lang="en" sz="2650"/>
              <a:t>Further readings and sources</a:t>
            </a:r>
            <a:endParaRPr sz="2650"/>
          </a:p>
        </p:txBody>
      </p:sp>
      <p:sp>
        <p:nvSpPr>
          <p:cNvPr id="229" name="Google Shape;229;p39"/>
          <p:cNvSpPr txBox="1"/>
          <p:nvPr/>
        </p:nvSpPr>
        <p:spPr>
          <a:xfrm>
            <a:off x="212900" y="723850"/>
            <a:ext cx="8750100" cy="4279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700"/>
              <a:buFont typeface="Arial"/>
              <a:buNone/>
            </a:pPr>
            <a:r>
              <a:rPr lang="en" sz="1700" b="1" dirty="0"/>
              <a:t>References</a:t>
            </a:r>
            <a:r>
              <a:rPr lang="en" sz="1700" b="1" i="0" u="none" strike="noStrike" cap="none" dirty="0">
                <a:solidFill>
                  <a:srgbClr val="000000"/>
                </a:solidFill>
                <a:latin typeface="Arial"/>
                <a:ea typeface="Arial"/>
                <a:cs typeface="Arial"/>
                <a:sym typeface="Arial"/>
              </a:rPr>
              <a:t>:</a:t>
            </a:r>
            <a:endParaRPr sz="1700" b="1" i="0" u="none" strike="noStrike" cap="none" dirty="0">
              <a:solidFill>
                <a:srgbClr val="000000"/>
              </a:solidFill>
              <a:latin typeface="Arial"/>
              <a:ea typeface="Arial"/>
              <a:cs typeface="Arial"/>
              <a:sym typeface="Arial"/>
            </a:endParaRPr>
          </a:p>
          <a:p>
            <a:pPr marL="457200" marR="0" lvl="0" indent="-336550" algn="l" rtl="0">
              <a:lnSpc>
                <a:spcPct val="100000"/>
              </a:lnSpc>
              <a:spcBef>
                <a:spcPts val="0"/>
              </a:spcBef>
              <a:spcAft>
                <a:spcPts val="0"/>
              </a:spcAft>
              <a:buClr>
                <a:srgbClr val="000000"/>
              </a:buClr>
              <a:buSzPts val="1700"/>
              <a:buFont typeface="Arial"/>
              <a:buChar char="●"/>
            </a:pPr>
            <a:r>
              <a:rPr lang="en" sz="1700" b="0" i="0" u="none" strike="noStrike" cap="none" dirty="0">
                <a:solidFill>
                  <a:srgbClr val="000000"/>
                </a:solidFill>
                <a:latin typeface="Arial"/>
                <a:ea typeface="Arial"/>
                <a:cs typeface="Arial"/>
                <a:sym typeface="Arial"/>
              </a:rPr>
              <a:t>Patricia A. M. Huntington (2002) Robert E. Peary and the Cape York Meteorites, </a:t>
            </a:r>
            <a:r>
              <a:rPr lang="en" sz="1700" b="0" i="1" u="none" strike="noStrike" cap="none" dirty="0">
                <a:solidFill>
                  <a:srgbClr val="000000"/>
                </a:solidFill>
                <a:latin typeface="Arial"/>
                <a:ea typeface="Arial"/>
                <a:cs typeface="Arial"/>
                <a:sym typeface="Arial"/>
              </a:rPr>
              <a:t>Polar Geography</a:t>
            </a:r>
            <a:r>
              <a:rPr lang="en" sz="1700" b="0" i="0" u="none" strike="noStrike" cap="none" dirty="0">
                <a:solidFill>
                  <a:srgbClr val="000000"/>
                </a:solidFill>
                <a:latin typeface="Arial"/>
                <a:ea typeface="Arial"/>
                <a:cs typeface="Arial"/>
                <a:sym typeface="Arial"/>
              </a:rPr>
              <a:t>, 26:1, 53-65, DOI: </a:t>
            </a:r>
            <a:r>
              <a:rPr lang="en" sz="1700" b="0" i="0" u="sng" strike="noStrike" cap="none" dirty="0">
                <a:solidFill>
                  <a:schemeClr val="hlink"/>
                </a:solidFill>
                <a:latin typeface="Arial"/>
                <a:ea typeface="Arial"/>
                <a:cs typeface="Arial"/>
                <a:sym typeface="Arial"/>
                <a:hlinkClick r:id="rId3"/>
              </a:rPr>
              <a:t>10.1080/789609353</a:t>
            </a:r>
            <a:endParaRPr sz="1700" b="0" i="0" u="none" strike="noStrike" cap="none" dirty="0">
              <a:solidFill>
                <a:srgbClr val="000000"/>
              </a:solidFill>
              <a:latin typeface="Arial"/>
              <a:ea typeface="Arial"/>
              <a:cs typeface="Arial"/>
              <a:sym typeface="Arial"/>
            </a:endParaRPr>
          </a:p>
          <a:p>
            <a:pPr marL="457200" marR="0" lvl="0" indent="-336550" algn="l" rtl="0">
              <a:lnSpc>
                <a:spcPct val="100000"/>
              </a:lnSpc>
              <a:spcBef>
                <a:spcPts val="0"/>
              </a:spcBef>
              <a:spcAft>
                <a:spcPts val="0"/>
              </a:spcAft>
              <a:buClr>
                <a:srgbClr val="000000"/>
              </a:buClr>
              <a:buSzPts val="1700"/>
              <a:buFont typeface="Arial"/>
              <a:buChar char="●"/>
            </a:pPr>
            <a:r>
              <a:rPr lang="en" sz="1700" b="0" i="0" u="sng" strike="noStrike" cap="none" dirty="0">
                <a:solidFill>
                  <a:schemeClr val="hlink"/>
                </a:solidFill>
                <a:latin typeface="Arial"/>
                <a:ea typeface="Arial"/>
                <a:cs typeface="Arial"/>
                <a:sym typeface="Arial"/>
                <a:hlinkClick r:id="rId4"/>
              </a:rPr>
              <a:t>Minik and the Meteor</a:t>
            </a:r>
            <a:r>
              <a:rPr lang="en" sz="1700" b="0" i="0" u="none" strike="noStrike" cap="none" dirty="0">
                <a:solidFill>
                  <a:srgbClr val="000000"/>
                </a:solidFill>
                <a:latin typeface="Arial"/>
                <a:ea typeface="Arial"/>
                <a:cs typeface="Arial"/>
                <a:sym typeface="Arial"/>
              </a:rPr>
              <a:t>, Allison C. Meier, </a:t>
            </a:r>
            <a:r>
              <a:rPr lang="en" sz="1700" b="0" i="1" u="none" strike="noStrike" cap="none" dirty="0">
                <a:solidFill>
                  <a:srgbClr val="000000"/>
                </a:solidFill>
                <a:latin typeface="Arial"/>
                <a:ea typeface="Arial"/>
                <a:cs typeface="Arial"/>
                <a:sym typeface="Arial"/>
              </a:rPr>
              <a:t>Narratively: Hidden History</a:t>
            </a:r>
            <a:r>
              <a:rPr lang="en" sz="1700" b="0" i="0" u="none" strike="noStrike" cap="none" dirty="0">
                <a:solidFill>
                  <a:srgbClr val="000000"/>
                </a:solidFill>
                <a:latin typeface="Arial"/>
                <a:ea typeface="Arial"/>
                <a:cs typeface="Arial"/>
                <a:sym typeface="Arial"/>
              </a:rPr>
              <a:t>, 2013. </a:t>
            </a:r>
            <a:endParaRPr sz="1700" b="0" i="0" u="none" strike="noStrike" cap="none" dirty="0">
              <a:solidFill>
                <a:srgbClr val="000000"/>
              </a:solidFill>
              <a:latin typeface="Arial"/>
              <a:ea typeface="Arial"/>
              <a:cs typeface="Arial"/>
              <a:sym typeface="Arial"/>
            </a:endParaRPr>
          </a:p>
          <a:p>
            <a:pPr marL="457200" marR="0" lvl="0" indent="-336550" algn="l" rtl="0">
              <a:lnSpc>
                <a:spcPct val="100000"/>
              </a:lnSpc>
              <a:spcBef>
                <a:spcPts val="0"/>
              </a:spcBef>
              <a:spcAft>
                <a:spcPts val="0"/>
              </a:spcAft>
              <a:buClr>
                <a:srgbClr val="000000"/>
              </a:buClr>
              <a:buSzPts val="1700"/>
              <a:buFont typeface="Arial"/>
              <a:buChar char="●"/>
            </a:pPr>
            <a:r>
              <a:rPr lang="en" sz="1700" b="0" i="0" u="sng" strike="noStrike" cap="none" dirty="0">
                <a:solidFill>
                  <a:schemeClr val="hlink"/>
                </a:solidFill>
                <a:latin typeface="Arial"/>
                <a:ea typeface="Arial"/>
                <a:cs typeface="Arial"/>
                <a:sym typeface="Arial"/>
                <a:hlinkClick r:id="rId5"/>
              </a:rPr>
              <a:t>Caught in the Middle: the Tragic Life of Minik Wallace</a:t>
            </a:r>
            <a:r>
              <a:rPr lang="en" sz="1700" b="0" i="0" u="none" strike="noStrike" cap="none" dirty="0">
                <a:solidFill>
                  <a:srgbClr val="000000"/>
                </a:solidFill>
                <a:latin typeface="Arial"/>
                <a:ea typeface="Arial"/>
                <a:cs typeface="Arial"/>
                <a:sym typeface="Arial"/>
              </a:rPr>
              <a:t>, Perry-MacMillan Arctic Museum, Bowdoin College, 2020.</a:t>
            </a:r>
            <a:endParaRPr sz="1700" b="0" i="0" u="none" strike="noStrike" cap="none" dirty="0">
              <a:solidFill>
                <a:srgbClr val="000000"/>
              </a:solidFill>
              <a:latin typeface="Arial"/>
              <a:ea typeface="Arial"/>
              <a:cs typeface="Arial"/>
              <a:sym typeface="Arial"/>
            </a:endParaRPr>
          </a:p>
          <a:p>
            <a:pPr marL="457200" marR="0" lvl="0" indent="-336550" algn="l" rtl="0">
              <a:lnSpc>
                <a:spcPct val="100000"/>
              </a:lnSpc>
              <a:spcBef>
                <a:spcPts val="0"/>
              </a:spcBef>
              <a:spcAft>
                <a:spcPts val="0"/>
              </a:spcAft>
              <a:buClr>
                <a:srgbClr val="000000"/>
              </a:buClr>
              <a:buSzPts val="1700"/>
              <a:buFont typeface="Arial"/>
              <a:buChar char="●"/>
            </a:pPr>
            <a:r>
              <a:rPr lang="en" sz="1700" b="0" i="0" u="sng" strike="noStrike" cap="none" dirty="0">
                <a:solidFill>
                  <a:schemeClr val="hlink"/>
                </a:solidFill>
                <a:latin typeface="Arial"/>
                <a:ea typeface="Arial"/>
                <a:cs typeface="Arial"/>
                <a:sym typeface="Arial"/>
                <a:hlinkClick r:id="rId6"/>
              </a:rPr>
              <a:t>The Cape York meteorite: Making an impact on Greenland</a:t>
            </a:r>
            <a:r>
              <a:rPr lang="en" sz="1700" b="0" i="0" u="none" strike="noStrike" cap="none" dirty="0">
                <a:solidFill>
                  <a:srgbClr val="000000"/>
                </a:solidFill>
                <a:latin typeface="Arial"/>
                <a:ea typeface="Arial"/>
                <a:cs typeface="Arial"/>
                <a:sym typeface="Arial"/>
              </a:rPr>
              <a:t>, Emily Johnson, University of Washington, 2019.</a:t>
            </a:r>
            <a:endParaRPr sz="1700" b="0" i="0" u="none" strike="noStrike" cap="none" dirty="0">
              <a:solidFill>
                <a:srgbClr val="000000"/>
              </a:solidFill>
              <a:latin typeface="Arial"/>
              <a:ea typeface="Arial"/>
              <a:cs typeface="Arial"/>
              <a:sym typeface="Arial"/>
            </a:endParaRPr>
          </a:p>
          <a:p>
            <a:pPr marL="457200" marR="0" lvl="0" indent="-336550" algn="l" rtl="0">
              <a:lnSpc>
                <a:spcPct val="100000"/>
              </a:lnSpc>
              <a:spcBef>
                <a:spcPts val="0"/>
              </a:spcBef>
              <a:spcAft>
                <a:spcPts val="0"/>
              </a:spcAft>
              <a:buSzPts val="1700"/>
              <a:buChar char="●"/>
            </a:pPr>
            <a:r>
              <a:rPr lang="en" sz="1700" dirty="0"/>
              <a:t>Martin </a:t>
            </a:r>
            <a:r>
              <a:rPr lang="en" sz="1700" dirty="0" err="1"/>
              <a:t>Appelt</a:t>
            </a:r>
            <a:r>
              <a:rPr lang="en" sz="1700" dirty="0"/>
              <a:t> et al. (2015) </a:t>
            </a:r>
            <a:r>
              <a:rPr lang="en" sz="1700" u="sng" dirty="0">
                <a:solidFill>
                  <a:schemeClr val="hlink"/>
                </a:solidFill>
                <a:hlinkClick r:id="rId7"/>
              </a:rPr>
              <a:t>The Cultural History of the Innaanganeq/Cape York Meteorite</a:t>
            </a:r>
            <a:r>
              <a:rPr lang="en" sz="1700" dirty="0"/>
              <a:t>. Technical Report. Greenland National Museum and Archives. </a:t>
            </a:r>
            <a:endParaRPr sz="1700" dirty="0"/>
          </a:p>
          <a:p>
            <a:pPr marL="0" marR="0" lvl="0" indent="0" algn="l" rtl="0">
              <a:lnSpc>
                <a:spcPct val="100000"/>
              </a:lnSpc>
              <a:spcBef>
                <a:spcPts val="0"/>
              </a:spcBef>
              <a:spcAft>
                <a:spcPts val="0"/>
              </a:spcAft>
              <a:buClr>
                <a:srgbClr val="000000"/>
              </a:buClr>
              <a:buSzPts val="1700"/>
              <a:buFont typeface="Arial"/>
              <a:buNone/>
            </a:pPr>
            <a:endParaRPr sz="17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700"/>
              <a:buFont typeface="Arial"/>
              <a:buNone/>
            </a:pPr>
            <a:endParaRPr sz="17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700"/>
              <a:buFont typeface="Arial"/>
              <a:buNone/>
            </a:pPr>
            <a:r>
              <a:rPr lang="en" sz="1700" b="1" i="0" u="none" strike="noStrike" cap="none" dirty="0">
                <a:solidFill>
                  <a:srgbClr val="000000"/>
                </a:solidFill>
                <a:latin typeface="Arial"/>
                <a:ea typeface="Arial"/>
                <a:cs typeface="Arial"/>
                <a:sym typeface="Arial"/>
              </a:rPr>
              <a:t>Additional sources:</a:t>
            </a:r>
            <a:endParaRPr sz="1700" b="1" i="0" u="none" strike="noStrike" cap="none" dirty="0">
              <a:solidFill>
                <a:srgbClr val="000000"/>
              </a:solidFill>
              <a:latin typeface="Arial"/>
              <a:ea typeface="Arial"/>
              <a:cs typeface="Arial"/>
              <a:sym typeface="Arial"/>
            </a:endParaRPr>
          </a:p>
          <a:p>
            <a:pPr marL="457200" marR="0" lvl="0" indent="-336550" algn="l" rtl="0">
              <a:lnSpc>
                <a:spcPct val="100000"/>
              </a:lnSpc>
              <a:spcBef>
                <a:spcPts val="0"/>
              </a:spcBef>
              <a:spcAft>
                <a:spcPts val="0"/>
              </a:spcAft>
              <a:buClr>
                <a:srgbClr val="000000"/>
              </a:buClr>
              <a:buSzPts val="1700"/>
              <a:buFont typeface="Arial"/>
              <a:buChar char="●"/>
            </a:pPr>
            <a:r>
              <a:rPr lang="en" sz="1700" b="0" i="0" u="none" strike="noStrike" cap="none" dirty="0">
                <a:solidFill>
                  <a:srgbClr val="000000"/>
                </a:solidFill>
                <a:latin typeface="Arial"/>
                <a:ea typeface="Arial"/>
                <a:cs typeface="Arial"/>
                <a:sym typeface="Arial"/>
              </a:rPr>
              <a:t>Dr. Erin L. Thompson’s </a:t>
            </a:r>
            <a:r>
              <a:rPr lang="en" sz="1700" b="0" i="0" u="sng" strike="noStrike" cap="none" dirty="0">
                <a:solidFill>
                  <a:schemeClr val="hlink"/>
                </a:solidFill>
                <a:latin typeface="Arial"/>
                <a:ea typeface="Arial"/>
                <a:cs typeface="Arial"/>
                <a:sym typeface="Arial"/>
                <a:hlinkClick r:id="rId8"/>
              </a:rPr>
              <a:t>Twitter thread</a:t>
            </a:r>
            <a:r>
              <a:rPr lang="en" sz="1700" b="0" i="0" u="none" strike="noStrike" cap="none" dirty="0">
                <a:solidFill>
                  <a:srgbClr val="000000"/>
                </a:solidFill>
                <a:latin typeface="Arial"/>
                <a:ea typeface="Arial"/>
                <a:cs typeface="Arial"/>
                <a:sym typeface="Arial"/>
              </a:rPr>
              <a:t> (</a:t>
            </a:r>
            <a:r>
              <a:rPr lang="en" sz="1700" b="0" i="0" u="sng" strike="noStrike" cap="none" dirty="0">
                <a:solidFill>
                  <a:schemeClr val="hlink"/>
                </a:solidFill>
                <a:latin typeface="Arial"/>
                <a:ea typeface="Arial"/>
                <a:cs typeface="Arial"/>
                <a:sym typeface="Arial"/>
                <a:hlinkClick r:id="rId9"/>
              </a:rPr>
              <a:t>@artcrimeprof</a:t>
            </a:r>
            <a:r>
              <a:rPr lang="en" sz="1700" b="0" i="0" u="none" strike="noStrike" cap="none" dirty="0">
                <a:solidFill>
                  <a:srgbClr val="000000"/>
                </a:solidFill>
                <a:latin typeface="Arial"/>
                <a:ea typeface="Arial"/>
                <a:cs typeface="Arial"/>
                <a:sym typeface="Arial"/>
              </a:rPr>
              <a:t>) about the meteorite</a:t>
            </a:r>
            <a:endParaRPr sz="1700" b="0" i="0" u="none" strike="noStrike" cap="none" dirty="0">
              <a:solidFill>
                <a:srgbClr val="000000"/>
              </a:solidFill>
              <a:latin typeface="Arial"/>
              <a:ea typeface="Arial"/>
              <a:cs typeface="Arial"/>
              <a:sym typeface="Arial"/>
            </a:endParaRPr>
          </a:p>
          <a:p>
            <a:pPr marL="457200" marR="0" lvl="0" indent="-336550" algn="l" rtl="0">
              <a:lnSpc>
                <a:spcPct val="100000"/>
              </a:lnSpc>
              <a:spcBef>
                <a:spcPts val="0"/>
              </a:spcBef>
              <a:spcAft>
                <a:spcPts val="0"/>
              </a:spcAft>
              <a:buSzPts val="1700"/>
              <a:buChar char="●"/>
            </a:pPr>
            <a:r>
              <a:rPr lang="en" sz="1700" dirty="0"/>
              <a:t>“</a:t>
            </a:r>
            <a:r>
              <a:rPr lang="en" sz="1700" u="sng" dirty="0">
                <a:solidFill>
                  <a:schemeClr val="hlink"/>
                </a:solidFill>
                <a:hlinkClick r:id="rId10"/>
              </a:rPr>
              <a:t>The Mad Scramble to Claim the World’s Most Coveted Meteorite</a:t>
            </a:r>
            <a:r>
              <a:rPr lang="en" sz="1700" dirty="0"/>
              <a:t>.” Wired Magazine.</a:t>
            </a:r>
            <a:endParaRPr sz="17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40"/>
          <p:cNvSpPr txBox="1">
            <a:spLocks noGrp="1"/>
          </p:cNvSpPr>
          <p:nvPr>
            <p:ph type="title"/>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p>
            <a:pPr marL="0" lvl="0" indent="0" algn="l" rtl="0">
              <a:lnSpc>
                <a:spcPct val="100000"/>
              </a:lnSpc>
              <a:spcBef>
                <a:spcPts val="0"/>
              </a:spcBef>
              <a:spcAft>
                <a:spcPts val="0"/>
              </a:spcAft>
              <a:buSzPts val="2800"/>
              <a:buNone/>
            </a:pPr>
            <a:r>
              <a:rPr lang="en" sz="2650"/>
              <a:t>Supplemental figures, images, and information </a:t>
            </a:r>
            <a:endParaRPr sz="2550"/>
          </a:p>
        </p:txBody>
      </p:sp>
      <p:pic>
        <p:nvPicPr>
          <p:cNvPr id="235" name="Google Shape;235;p40" descr="A close up image of an exposed, polished part of the Ahnighito meteorite, which features Widmanstätten patterns, fine interleaving of bands and ribbons of nickel-iron crystals that are different shades of silver and gray." title="Close up of Widmanstätten pattern on the Ahnighito meteorite"/>
          <p:cNvPicPr preferRelativeResize="0"/>
          <p:nvPr/>
        </p:nvPicPr>
        <p:blipFill rotWithShape="1">
          <a:blip r:embed="rId3" cstate="print">
            <a:alphaModFix/>
            <a:extLst>
              <a:ext uri="{28A0092B-C50C-407E-A947-70E740481C1C}">
                <a14:useLocalDpi xmlns:a14="http://schemas.microsoft.com/office/drawing/2010/main"/>
              </a:ext>
            </a:extLst>
          </a:blip>
          <a:srcRect/>
          <a:stretch/>
        </p:blipFill>
        <p:spPr>
          <a:xfrm>
            <a:off x="230150" y="1609850"/>
            <a:ext cx="2842625" cy="2274175"/>
          </a:xfrm>
          <a:prstGeom prst="rect">
            <a:avLst/>
          </a:prstGeom>
          <a:noFill/>
          <a:ln>
            <a:noFill/>
          </a:ln>
        </p:spPr>
      </p:pic>
      <p:sp>
        <p:nvSpPr>
          <p:cNvPr id="236" name="Google Shape;236;p40"/>
          <p:cNvSpPr txBox="1"/>
          <p:nvPr/>
        </p:nvSpPr>
        <p:spPr>
          <a:xfrm>
            <a:off x="230150" y="3884025"/>
            <a:ext cx="2842500" cy="302400"/>
          </a:xfrm>
          <a:prstGeom prst="rect">
            <a:avLst/>
          </a:prstGeom>
          <a:noFill/>
          <a:ln>
            <a:noFill/>
          </a:ln>
        </p:spPr>
        <p:txBody>
          <a:bodyPr spcFirstLastPara="1" wrap="square" lIns="91425" tIns="27425" rIns="0" bIns="91425" anchor="t" anchorCtr="0">
            <a:noAutofit/>
          </a:bodyPr>
          <a:lstStyle/>
          <a:p>
            <a:pPr marL="0" marR="0" lvl="0" indent="0" algn="r" rtl="0">
              <a:lnSpc>
                <a:spcPct val="100000"/>
              </a:lnSpc>
              <a:spcBef>
                <a:spcPts val="0"/>
              </a:spcBef>
              <a:spcAft>
                <a:spcPts val="0"/>
              </a:spcAft>
              <a:buClr>
                <a:srgbClr val="000000"/>
              </a:buClr>
              <a:buSzPts val="1000"/>
              <a:buFont typeface="Arial"/>
              <a:buNone/>
            </a:pPr>
            <a:r>
              <a:rPr lang="en" sz="1000" b="0" i="0" u="sng" strike="noStrike" cap="none">
                <a:solidFill>
                  <a:schemeClr val="hlink"/>
                </a:solidFill>
                <a:latin typeface="Arial"/>
                <a:ea typeface="Arial"/>
                <a:cs typeface="Arial"/>
                <a:sym typeface="Arial"/>
                <a:hlinkClick r:id="rId4"/>
              </a:rPr>
              <a:t>American Museum of Natural History/D. Finnin</a:t>
            </a:r>
            <a:endParaRPr sz="1000" b="0" i="0" u="none" strike="noStrike" cap="none">
              <a:solidFill>
                <a:srgbClr val="000000"/>
              </a:solidFill>
              <a:latin typeface="Arial"/>
              <a:ea typeface="Arial"/>
              <a:cs typeface="Arial"/>
              <a:sym typeface="Arial"/>
            </a:endParaRPr>
          </a:p>
        </p:txBody>
      </p:sp>
      <p:sp>
        <p:nvSpPr>
          <p:cNvPr id="237" name="Google Shape;237;p40"/>
          <p:cNvSpPr txBox="1"/>
          <p:nvPr/>
        </p:nvSpPr>
        <p:spPr>
          <a:xfrm>
            <a:off x="230150" y="957075"/>
            <a:ext cx="3012900" cy="302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500"/>
              <a:buFont typeface="Arial"/>
              <a:buNone/>
            </a:pPr>
            <a:r>
              <a:rPr lang="en" sz="1500" b="0" i="0" u="none" strike="noStrike" cap="none">
                <a:solidFill>
                  <a:srgbClr val="666666"/>
                </a:solidFill>
                <a:latin typeface="Arial"/>
                <a:ea typeface="Arial"/>
                <a:cs typeface="Arial"/>
                <a:sym typeface="Arial"/>
              </a:rPr>
              <a:t>Widmanstätten pattern from Ahnighito meteorite</a:t>
            </a:r>
            <a:endParaRPr sz="1500" b="0" i="0" u="none" strike="noStrike" cap="none">
              <a:solidFill>
                <a:srgbClr val="666666"/>
              </a:solidFill>
              <a:latin typeface="Arial"/>
              <a:ea typeface="Arial"/>
              <a:cs typeface="Arial"/>
              <a:sym typeface="Arial"/>
            </a:endParaRPr>
          </a:p>
        </p:txBody>
      </p:sp>
      <p:pic>
        <p:nvPicPr>
          <p:cNvPr id="238" name="Google Shape;238;p40"/>
          <p:cNvPicPr preferRelativeResize="0"/>
          <p:nvPr/>
        </p:nvPicPr>
        <p:blipFill>
          <a:blip r:embed="rId5">
            <a:alphaModFix/>
          </a:blip>
          <a:stretch>
            <a:fillRect/>
          </a:stretch>
        </p:blipFill>
        <p:spPr>
          <a:xfrm>
            <a:off x="3243050" y="1146988"/>
            <a:ext cx="5766424" cy="2737030"/>
          </a:xfrm>
          <a:prstGeom prst="rect">
            <a:avLst/>
          </a:prstGeom>
          <a:noFill/>
          <a:ln>
            <a:noFill/>
          </a:ln>
        </p:spPr>
      </p:pic>
      <p:sp>
        <p:nvSpPr>
          <p:cNvPr id="239" name="Google Shape;239;p40"/>
          <p:cNvSpPr txBox="1"/>
          <p:nvPr/>
        </p:nvSpPr>
        <p:spPr>
          <a:xfrm>
            <a:off x="3318725" y="806775"/>
            <a:ext cx="5690700" cy="302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500"/>
              <a:buFont typeface="Arial"/>
              <a:buNone/>
            </a:pPr>
            <a:r>
              <a:rPr lang="en" sz="1500">
                <a:solidFill>
                  <a:srgbClr val="666666"/>
                </a:solidFill>
              </a:rPr>
              <a:t>Map of the locations of Cape York meteorite fragments</a:t>
            </a:r>
            <a:endParaRPr sz="1500" b="0" i="0" u="none" strike="noStrike" cap="none">
              <a:solidFill>
                <a:srgbClr val="666666"/>
              </a:solidFill>
              <a:latin typeface="Arial"/>
              <a:ea typeface="Arial"/>
              <a:cs typeface="Arial"/>
              <a:sym typeface="Arial"/>
            </a:endParaRPr>
          </a:p>
        </p:txBody>
      </p:sp>
      <p:sp>
        <p:nvSpPr>
          <p:cNvPr id="240" name="Google Shape;240;p40"/>
          <p:cNvSpPr txBox="1"/>
          <p:nvPr/>
        </p:nvSpPr>
        <p:spPr>
          <a:xfrm>
            <a:off x="3791475" y="3884025"/>
            <a:ext cx="5125500" cy="302400"/>
          </a:xfrm>
          <a:prstGeom prst="rect">
            <a:avLst/>
          </a:prstGeom>
          <a:noFill/>
          <a:ln>
            <a:noFill/>
          </a:ln>
        </p:spPr>
        <p:txBody>
          <a:bodyPr spcFirstLastPara="1" wrap="square" lIns="91425" tIns="27425" rIns="0" bIns="91425" anchor="t" anchorCtr="0">
            <a:noAutofit/>
          </a:bodyPr>
          <a:lstStyle/>
          <a:p>
            <a:pPr marL="0" marR="0" lvl="0" indent="0" algn="r" rtl="0">
              <a:lnSpc>
                <a:spcPct val="100000"/>
              </a:lnSpc>
              <a:spcBef>
                <a:spcPts val="0"/>
              </a:spcBef>
              <a:spcAft>
                <a:spcPts val="0"/>
              </a:spcAft>
              <a:buClr>
                <a:srgbClr val="000000"/>
              </a:buClr>
              <a:buSzPts val="1000"/>
              <a:buFont typeface="Arial"/>
              <a:buNone/>
            </a:pPr>
            <a:r>
              <a:rPr lang="en" sz="1000" u="sng">
                <a:solidFill>
                  <a:schemeClr val="hlink"/>
                </a:solidFill>
                <a:hlinkClick r:id="rId6"/>
              </a:rPr>
              <a:t>Appelt et al. (2015)</a:t>
            </a:r>
            <a:endParaRPr sz="1000"/>
          </a:p>
          <a:p>
            <a:pPr marL="0" marR="0" lvl="0" indent="0" algn="r" rtl="0">
              <a:lnSpc>
                <a:spcPct val="100000"/>
              </a:lnSpc>
              <a:spcBef>
                <a:spcPts val="0"/>
              </a:spcBef>
              <a:spcAft>
                <a:spcPts val="0"/>
              </a:spcAft>
              <a:buClr>
                <a:srgbClr val="000000"/>
              </a:buClr>
              <a:buSzPts val="1000"/>
              <a:buFont typeface="Arial"/>
              <a:buNone/>
            </a:pPr>
            <a:r>
              <a:rPr lang="en" sz="1000"/>
              <a:t>The Cultural History of the Innaanganeq / Cape York Meteorite — Technical Report.</a:t>
            </a:r>
            <a:endParaRPr sz="1000" b="0" i="0" u="none" strike="noStrike" cap="non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41"/>
          <p:cNvSpPr txBox="1">
            <a:spLocks noGrp="1"/>
          </p:cNvSpPr>
          <p:nvPr>
            <p:ph type="title"/>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p>
            <a:pPr marL="0" lvl="0" indent="0" algn="l" rtl="0">
              <a:lnSpc>
                <a:spcPct val="100000"/>
              </a:lnSpc>
              <a:spcBef>
                <a:spcPts val="0"/>
              </a:spcBef>
              <a:spcAft>
                <a:spcPts val="0"/>
              </a:spcAft>
              <a:buSzPts val="2800"/>
              <a:buNone/>
            </a:pPr>
            <a:r>
              <a:rPr lang="en" sz="2650"/>
              <a:t>Supplemental figures, images, and information </a:t>
            </a:r>
            <a:endParaRPr sz="2550"/>
          </a:p>
        </p:txBody>
      </p:sp>
      <p:pic>
        <p:nvPicPr>
          <p:cNvPr id="246" name="Google Shape;246;p41"/>
          <p:cNvPicPr preferRelativeResize="0"/>
          <p:nvPr/>
        </p:nvPicPr>
        <p:blipFill>
          <a:blip r:embed="rId3" cstate="print">
            <a:alphaModFix/>
            <a:extLst>
              <a:ext uri="{28A0092B-C50C-407E-A947-70E740481C1C}">
                <a14:useLocalDpi xmlns:a14="http://schemas.microsoft.com/office/drawing/2010/main"/>
              </a:ext>
            </a:extLst>
          </a:blip>
          <a:stretch>
            <a:fillRect/>
          </a:stretch>
        </p:blipFill>
        <p:spPr>
          <a:xfrm>
            <a:off x="152400" y="1920850"/>
            <a:ext cx="3110411" cy="1846650"/>
          </a:xfrm>
          <a:prstGeom prst="rect">
            <a:avLst/>
          </a:prstGeom>
          <a:noFill/>
          <a:ln>
            <a:noFill/>
          </a:ln>
        </p:spPr>
      </p:pic>
      <p:pic>
        <p:nvPicPr>
          <p:cNvPr id="247" name="Google Shape;247;p41"/>
          <p:cNvPicPr preferRelativeResize="0"/>
          <p:nvPr/>
        </p:nvPicPr>
        <p:blipFill>
          <a:blip r:embed="rId4" cstate="print">
            <a:alphaModFix/>
            <a:extLst>
              <a:ext uri="{28A0092B-C50C-407E-A947-70E740481C1C}">
                <a14:useLocalDpi xmlns:a14="http://schemas.microsoft.com/office/drawing/2010/main"/>
              </a:ext>
            </a:extLst>
          </a:blip>
          <a:stretch>
            <a:fillRect/>
          </a:stretch>
        </p:blipFill>
        <p:spPr>
          <a:xfrm>
            <a:off x="6413650" y="1819725"/>
            <a:ext cx="2577951" cy="1947775"/>
          </a:xfrm>
          <a:prstGeom prst="rect">
            <a:avLst/>
          </a:prstGeom>
          <a:noFill/>
          <a:ln>
            <a:noFill/>
          </a:ln>
        </p:spPr>
      </p:pic>
      <p:pic>
        <p:nvPicPr>
          <p:cNvPr id="248" name="Google Shape;248;p41"/>
          <p:cNvPicPr preferRelativeResize="0"/>
          <p:nvPr/>
        </p:nvPicPr>
        <p:blipFill>
          <a:blip r:embed="rId5" cstate="print">
            <a:alphaModFix/>
            <a:extLst>
              <a:ext uri="{28A0092B-C50C-407E-A947-70E740481C1C}">
                <a14:useLocalDpi xmlns:a14="http://schemas.microsoft.com/office/drawing/2010/main"/>
              </a:ext>
            </a:extLst>
          </a:blip>
          <a:stretch>
            <a:fillRect/>
          </a:stretch>
        </p:blipFill>
        <p:spPr>
          <a:xfrm>
            <a:off x="3415211" y="1612650"/>
            <a:ext cx="2846041" cy="2154859"/>
          </a:xfrm>
          <a:prstGeom prst="rect">
            <a:avLst/>
          </a:prstGeom>
          <a:noFill/>
          <a:ln>
            <a:noFill/>
          </a:ln>
        </p:spPr>
      </p:pic>
      <p:sp>
        <p:nvSpPr>
          <p:cNvPr id="6" name="Google Shape;255;p42">
            <a:extLst>
              <a:ext uri="{FF2B5EF4-FFF2-40B4-BE49-F238E27FC236}">
                <a16:creationId xmlns:a16="http://schemas.microsoft.com/office/drawing/2014/main" id="{0F52252F-9403-5541-9185-B7C592330CE2}"/>
              </a:ext>
            </a:extLst>
          </p:cNvPr>
          <p:cNvSpPr txBox="1"/>
          <p:nvPr/>
        </p:nvSpPr>
        <p:spPr>
          <a:xfrm>
            <a:off x="152400" y="1547950"/>
            <a:ext cx="3110411" cy="372900"/>
          </a:xfrm>
          <a:prstGeom prst="rect">
            <a:avLst/>
          </a:prstGeom>
          <a:solidFill>
            <a:schemeClr val="bg1">
              <a:lumMod val="95000"/>
            </a:schemeClr>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666666"/>
                </a:solidFill>
              </a:rPr>
              <a:t>“the Tent”</a:t>
            </a:r>
            <a:endParaRPr b="0" i="1" u="none" strike="noStrike" cap="none" dirty="0">
              <a:solidFill>
                <a:srgbClr val="666666"/>
              </a:solidFill>
              <a:latin typeface="Arial"/>
              <a:ea typeface="Arial"/>
              <a:cs typeface="Arial"/>
              <a:sym typeface="Arial"/>
            </a:endParaRPr>
          </a:p>
        </p:txBody>
      </p:sp>
      <p:sp>
        <p:nvSpPr>
          <p:cNvPr id="7" name="Google Shape;255;p42">
            <a:extLst>
              <a:ext uri="{FF2B5EF4-FFF2-40B4-BE49-F238E27FC236}">
                <a16:creationId xmlns:a16="http://schemas.microsoft.com/office/drawing/2014/main" id="{ED82AF06-2397-0247-B8D7-754A7206E102}"/>
              </a:ext>
            </a:extLst>
          </p:cNvPr>
          <p:cNvSpPr txBox="1"/>
          <p:nvPr/>
        </p:nvSpPr>
        <p:spPr>
          <a:xfrm>
            <a:off x="3415211" y="1241433"/>
            <a:ext cx="2846041" cy="372900"/>
          </a:xfrm>
          <a:prstGeom prst="rect">
            <a:avLst/>
          </a:prstGeom>
          <a:solidFill>
            <a:schemeClr val="bg1">
              <a:lumMod val="95000"/>
            </a:schemeClr>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666666"/>
                </a:solidFill>
              </a:rPr>
              <a:t>“the Woman”</a:t>
            </a:r>
            <a:endParaRPr b="0" i="1" u="none" strike="noStrike" cap="none" dirty="0">
              <a:solidFill>
                <a:srgbClr val="666666"/>
              </a:solidFill>
              <a:latin typeface="Arial"/>
              <a:ea typeface="Arial"/>
              <a:cs typeface="Arial"/>
              <a:sym typeface="Arial"/>
            </a:endParaRPr>
          </a:p>
        </p:txBody>
      </p:sp>
      <p:sp>
        <p:nvSpPr>
          <p:cNvPr id="8" name="Google Shape;255;p42">
            <a:extLst>
              <a:ext uri="{FF2B5EF4-FFF2-40B4-BE49-F238E27FC236}">
                <a16:creationId xmlns:a16="http://schemas.microsoft.com/office/drawing/2014/main" id="{705EF9D0-7267-FE4D-B590-A3F4C043B287}"/>
              </a:ext>
            </a:extLst>
          </p:cNvPr>
          <p:cNvSpPr txBox="1"/>
          <p:nvPr/>
        </p:nvSpPr>
        <p:spPr>
          <a:xfrm>
            <a:off x="6413650" y="1447667"/>
            <a:ext cx="2577951" cy="372900"/>
          </a:xfrm>
          <a:prstGeom prst="rect">
            <a:avLst/>
          </a:prstGeom>
          <a:solidFill>
            <a:schemeClr val="bg1">
              <a:lumMod val="95000"/>
            </a:schemeClr>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666666"/>
                </a:solidFill>
              </a:rPr>
              <a:t>“the Dog”</a:t>
            </a:r>
            <a:endParaRPr b="0" i="1" u="none" strike="noStrike" cap="none" dirty="0">
              <a:solidFill>
                <a:srgbClr val="666666"/>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pic>
        <p:nvPicPr>
          <p:cNvPr id="253" name="Google Shape;253;p42"/>
          <p:cNvPicPr preferRelativeResize="0"/>
          <p:nvPr/>
        </p:nvPicPr>
        <p:blipFill rotWithShape="1">
          <a:blip r:embed="rId3" cstate="print">
            <a:alphaModFix/>
            <a:extLst>
              <a:ext uri="{28A0092B-C50C-407E-A947-70E740481C1C}">
                <a14:useLocalDpi xmlns:a14="http://schemas.microsoft.com/office/drawing/2010/main"/>
              </a:ext>
            </a:extLst>
          </a:blip>
          <a:srcRect/>
          <a:stretch/>
        </p:blipFill>
        <p:spPr>
          <a:xfrm>
            <a:off x="273625" y="1857032"/>
            <a:ext cx="3998275" cy="2998674"/>
          </a:xfrm>
          <a:prstGeom prst="rect">
            <a:avLst/>
          </a:prstGeom>
          <a:noFill/>
          <a:ln>
            <a:noFill/>
          </a:ln>
        </p:spPr>
      </p:pic>
      <p:sp>
        <p:nvSpPr>
          <p:cNvPr id="254" name="Google Shape;254;p42"/>
          <p:cNvSpPr txBox="1"/>
          <p:nvPr/>
        </p:nvSpPr>
        <p:spPr>
          <a:xfrm>
            <a:off x="1826900" y="4855707"/>
            <a:ext cx="2445000" cy="302400"/>
          </a:xfrm>
          <a:prstGeom prst="rect">
            <a:avLst/>
          </a:prstGeom>
          <a:noFill/>
          <a:ln>
            <a:noFill/>
          </a:ln>
        </p:spPr>
        <p:txBody>
          <a:bodyPr spcFirstLastPara="1" wrap="square" lIns="91425" tIns="27425" rIns="91425" bIns="91425" anchor="t" anchorCtr="0">
            <a:noAutofit/>
          </a:bodyPr>
          <a:lstStyle/>
          <a:p>
            <a:pPr marL="0" marR="0" lvl="0" indent="0" algn="r" rtl="0">
              <a:lnSpc>
                <a:spcPct val="100000"/>
              </a:lnSpc>
              <a:spcBef>
                <a:spcPts val="0"/>
              </a:spcBef>
              <a:spcAft>
                <a:spcPts val="0"/>
              </a:spcAft>
              <a:buClr>
                <a:srgbClr val="000000"/>
              </a:buClr>
              <a:buSzPts val="1000"/>
              <a:buFont typeface="Arial"/>
              <a:buNone/>
            </a:pPr>
            <a:r>
              <a:rPr lang="en" sz="1000" b="0" i="0" u="sng" strike="noStrike" cap="none" dirty="0">
                <a:solidFill>
                  <a:schemeClr val="hlink"/>
                </a:solidFill>
                <a:latin typeface="Arial"/>
                <a:ea typeface="Arial"/>
                <a:cs typeface="Arial"/>
                <a:sym typeface="Arial"/>
                <a:hlinkClick r:id="rId4"/>
              </a:rPr>
              <a:t>National Geographic</a:t>
            </a:r>
            <a:endParaRPr sz="1000" b="0" i="1" u="none" strike="noStrike" cap="none" dirty="0">
              <a:solidFill>
                <a:srgbClr val="000000"/>
              </a:solidFill>
              <a:latin typeface="Arial"/>
              <a:ea typeface="Arial"/>
              <a:cs typeface="Arial"/>
              <a:sym typeface="Arial"/>
            </a:endParaRPr>
          </a:p>
        </p:txBody>
      </p:sp>
      <p:sp>
        <p:nvSpPr>
          <p:cNvPr id="255" name="Google Shape;255;p42"/>
          <p:cNvSpPr txBox="1"/>
          <p:nvPr/>
        </p:nvSpPr>
        <p:spPr>
          <a:xfrm>
            <a:off x="273625" y="1484132"/>
            <a:ext cx="3998275" cy="372900"/>
          </a:xfrm>
          <a:prstGeom prst="rect">
            <a:avLst/>
          </a:prstGeom>
          <a:solidFill>
            <a:schemeClr val="bg1">
              <a:lumMod val="95000"/>
            </a:schemeClr>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666666"/>
                </a:solidFill>
              </a:rPr>
              <a:t>Peary standing next to “the Tent” on </a:t>
            </a:r>
            <a:r>
              <a:rPr lang="en" i="1" dirty="0">
                <a:solidFill>
                  <a:srgbClr val="666666"/>
                </a:solidFill>
              </a:rPr>
              <a:t>the Hope</a:t>
            </a:r>
            <a:endParaRPr b="0" i="1" u="none" strike="noStrike" cap="none" dirty="0">
              <a:solidFill>
                <a:srgbClr val="666666"/>
              </a:solidFill>
              <a:latin typeface="Arial"/>
              <a:ea typeface="Arial"/>
              <a:cs typeface="Arial"/>
              <a:sym typeface="Arial"/>
            </a:endParaRPr>
          </a:p>
        </p:txBody>
      </p:sp>
      <p:sp>
        <p:nvSpPr>
          <p:cNvPr id="256" name="Google Shape;256;p42"/>
          <p:cNvSpPr txBox="1">
            <a:spLocks noGrp="1"/>
          </p:cNvSpPr>
          <p:nvPr>
            <p:ph type="title"/>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p>
            <a:pPr marL="0" lvl="0" indent="0" algn="l" rtl="0">
              <a:lnSpc>
                <a:spcPct val="100000"/>
              </a:lnSpc>
              <a:spcBef>
                <a:spcPts val="0"/>
              </a:spcBef>
              <a:spcAft>
                <a:spcPts val="0"/>
              </a:spcAft>
              <a:buSzPts val="2800"/>
              <a:buNone/>
            </a:pPr>
            <a:r>
              <a:rPr lang="en" sz="2650"/>
              <a:t>Supplemental figures, images, and information </a:t>
            </a:r>
            <a:endParaRPr sz="2550"/>
          </a:p>
        </p:txBody>
      </p:sp>
      <p:pic>
        <p:nvPicPr>
          <p:cNvPr id="257" name="Google Shape;257;p42"/>
          <p:cNvPicPr preferRelativeResize="0"/>
          <p:nvPr/>
        </p:nvPicPr>
        <p:blipFill>
          <a:blip r:embed="rId5">
            <a:alphaModFix/>
          </a:blip>
          <a:stretch>
            <a:fillRect/>
          </a:stretch>
        </p:blipFill>
        <p:spPr>
          <a:xfrm>
            <a:off x="4424300" y="1357048"/>
            <a:ext cx="4560555" cy="3515825"/>
          </a:xfrm>
          <a:prstGeom prst="rect">
            <a:avLst/>
          </a:prstGeom>
          <a:noFill/>
          <a:ln>
            <a:noFill/>
          </a:ln>
        </p:spPr>
      </p:pic>
      <p:sp>
        <p:nvSpPr>
          <p:cNvPr id="258" name="Google Shape;258;p42"/>
          <p:cNvSpPr txBox="1"/>
          <p:nvPr/>
        </p:nvSpPr>
        <p:spPr>
          <a:xfrm>
            <a:off x="6490939" y="4810441"/>
            <a:ext cx="2493916" cy="37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u="sng" dirty="0">
                <a:solidFill>
                  <a:schemeClr val="hlink"/>
                </a:solidFill>
                <a:hlinkClick r:id="rId6"/>
              </a:rPr>
              <a:t>Josephine Peary, The Snow Baby (1901)</a:t>
            </a:r>
            <a:endParaRPr sz="1000" dirty="0"/>
          </a:p>
        </p:txBody>
      </p:sp>
      <p:sp>
        <p:nvSpPr>
          <p:cNvPr id="8" name="Google Shape;255;p42">
            <a:extLst>
              <a:ext uri="{FF2B5EF4-FFF2-40B4-BE49-F238E27FC236}">
                <a16:creationId xmlns:a16="http://schemas.microsoft.com/office/drawing/2014/main" id="{6ECF9FA4-4677-5D49-8206-F00FFE239A4F}"/>
              </a:ext>
            </a:extLst>
          </p:cNvPr>
          <p:cNvSpPr txBox="1"/>
          <p:nvPr/>
        </p:nvSpPr>
        <p:spPr>
          <a:xfrm>
            <a:off x="4424300" y="975095"/>
            <a:ext cx="4560555" cy="372900"/>
          </a:xfrm>
          <a:prstGeom prst="rect">
            <a:avLst/>
          </a:prstGeom>
          <a:solidFill>
            <a:schemeClr val="bg1">
              <a:lumMod val="95000"/>
            </a:schemeClr>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666666"/>
                </a:solidFill>
              </a:rPr>
              <a:t>Peary standing next to “the Tent” on </a:t>
            </a:r>
            <a:r>
              <a:rPr lang="en" i="1" dirty="0">
                <a:solidFill>
                  <a:srgbClr val="666666"/>
                </a:solidFill>
              </a:rPr>
              <a:t>the Hope</a:t>
            </a:r>
            <a:endParaRPr b="0" i="1" u="none" strike="noStrike" cap="none" dirty="0">
              <a:solidFill>
                <a:srgbClr val="666666"/>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8"/>
          <p:cNvSpPr txBox="1">
            <a:spLocks noGrp="1"/>
          </p:cNvSpPr>
          <p:nvPr>
            <p:ph type="title"/>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p>
            <a:pPr marL="0" lvl="0" indent="0" algn="l" rtl="0">
              <a:lnSpc>
                <a:spcPct val="100000"/>
              </a:lnSpc>
              <a:spcBef>
                <a:spcPts val="0"/>
              </a:spcBef>
              <a:spcAft>
                <a:spcPts val="0"/>
              </a:spcAft>
              <a:buSzPts val="2800"/>
              <a:buNone/>
            </a:pPr>
            <a:r>
              <a:rPr lang="en" sz="2650" b="1" dirty="0"/>
              <a:t>Meteorites</a:t>
            </a:r>
            <a:endParaRPr sz="2550" dirty="0"/>
          </a:p>
        </p:txBody>
      </p:sp>
      <p:sp>
        <p:nvSpPr>
          <p:cNvPr id="116" name="Google Shape;116;p28"/>
          <p:cNvSpPr txBox="1"/>
          <p:nvPr/>
        </p:nvSpPr>
        <p:spPr>
          <a:xfrm>
            <a:off x="167950" y="821100"/>
            <a:ext cx="4943400" cy="39402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Clr>
                <a:schemeClr val="dk1"/>
              </a:buClr>
              <a:buSzPts val="1600"/>
              <a:buChar char="●"/>
            </a:pPr>
            <a:r>
              <a:rPr lang="en" sz="1600" dirty="0"/>
              <a:t>Fragments of asteroids, other planets, comets, and the Moon</a:t>
            </a:r>
            <a:endParaRPr sz="1600" dirty="0"/>
          </a:p>
          <a:p>
            <a:pPr marL="457200" lvl="0" indent="-330200" algn="l" rtl="0">
              <a:spcBef>
                <a:spcPts val="0"/>
              </a:spcBef>
              <a:spcAft>
                <a:spcPts val="0"/>
              </a:spcAft>
              <a:buClr>
                <a:schemeClr val="dk1"/>
              </a:buClr>
              <a:buSzPts val="1600"/>
              <a:buChar char="●"/>
            </a:pPr>
            <a:r>
              <a:rPr lang="en" sz="1600" dirty="0"/>
              <a:t>Provide information about the origin and evolution of Earth, other planets, and the Solar System:</a:t>
            </a:r>
            <a:endParaRPr sz="1600" dirty="0"/>
          </a:p>
          <a:p>
            <a:pPr marL="914400" lvl="1" indent="-330200" algn="l" rtl="0">
              <a:spcBef>
                <a:spcPts val="0"/>
              </a:spcBef>
              <a:spcAft>
                <a:spcPts val="0"/>
              </a:spcAft>
              <a:buClr>
                <a:schemeClr val="dk1"/>
              </a:buClr>
              <a:buSzPts val="1600"/>
              <a:buChar char="○"/>
            </a:pPr>
            <a:r>
              <a:rPr lang="en" sz="1600" u="sng" dirty="0">
                <a:solidFill>
                  <a:schemeClr val="hlink"/>
                </a:solidFill>
                <a:hlinkClick r:id="rId3"/>
              </a:rPr>
              <a:t>origin of Earth’s water</a:t>
            </a:r>
            <a:r>
              <a:rPr lang="en" sz="1600" dirty="0"/>
              <a:t>; </a:t>
            </a:r>
            <a:endParaRPr sz="1600" dirty="0"/>
          </a:p>
          <a:p>
            <a:pPr marL="914400" lvl="1" indent="-330200" algn="l" rtl="0">
              <a:spcBef>
                <a:spcPts val="0"/>
              </a:spcBef>
              <a:spcAft>
                <a:spcPts val="0"/>
              </a:spcAft>
              <a:buClr>
                <a:schemeClr val="dk1"/>
              </a:buClr>
              <a:buSzPts val="1600"/>
              <a:buChar char="○"/>
            </a:pPr>
            <a:r>
              <a:rPr lang="en" sz="1600" u="sng" dirty="0">
                <a:solidFill>
                  <a:schemeClr val="hlink"/>
                </a:solidFill>
                <a:hlinkClick r:id="rId4"/>
              </a:rPr>
              <a:t>differentiation of Earth’s crust</a:t>
            </a:r>
            <a:r>
              <a:rPr lang="en" sz="1600" dirty="0"/>
              <a:t>;</a:t>
            </a:r>
            <a:endParaRPr sz="1600" dirty="0"/>
          </a:p>
          <a:p>
            <a:pPr marL="914400" lvl="1" indent="-330200" algn="l" rtl="0">
              <a:spcBef>
                <a:spcPts val="0"/>
              </a:spcBef>
              <a:spcAft>
                <a:spcPts val="0"/>
              </a:spcAft>
              <a:buClr>
                <a:schemeClr val="dk1"/>
              </a:buClr>
              <a:buSzPts val="1600"/>
              <a:buChar char="○"/>
            </a:pPr>
            <a:r>
              <a:rPr lang="en" sz="1600" u="sng" dirty="0">
                <a:solidFill>
                  <a:schemeClr val="hlink"/>
                </a:solidFill>
                <a:hlinkClick r:id="rId5"/>
              </a:rPr>
              <a:t>possible role of meteorites in delivering extraterrestrial sugars (precursors for life) to Earth</a:t>
            </a:r>
            <a:endParaRPr sz="1600" dirty="0"/>
          </a:p>
          <a:p>
            <a:pPr marL="914400" lvl="1" indent="-330200" algn="l" rtl="0">
              <a:spcBef>
                <a:spcPts val="0"/>
              </a:spcBef>
              <a:spcAft>
                <a:spcPts val="0"/>
              </a:spcAft>
              <a:buClr>
                <a:schemeClr val="dk1"/>
              </a:buClr>
              <a:buSzPts val="1600"/>
              <a:buChar char="○"/>
            </a:pPr>
            <a:r>
              <a:rPr lang="en" sz="1600" u="sng" dirty="0">
                <a:solidFill>
                  <a:schemeClr val="hlink"/>
                </a:solidFill>
                <a:hlinkClick r:id="rId6"/>
              </a:rPr>
              <a:t>formation of the solar nebula</a:t>
            </a:r>
            <a:endParaRPr sz="1600" dirty="0"/>
          </a:p>
          <a:p>
            <a:pPr marL="457200" lvl="0" indent="-330200" algn="l" rtl="0">
              <a:spcBef>
                <a:spcPts val="0"/>
              </a:spcBef>
              <a:spcAft>
                <a:spcPts val="0"/>
              </a:spcAft>
              <a:buClr>
                <a:schemeClr val="dk1"/>
              </a:buClr>
              <a:buSzPts val="1600"/>
              <a:buChar char="●"/>
            </a:pPr>
            <a:r>
              <a:rPr lang="en" sz="1600" dirty="0"/>
              <a:t>Famous, well-studied meteorites: Allende, Gibeon, Murchison, </a:t>
            </a:r>
            <a:r>
              <a:rPr lang="en" sz="1600" dirty="0">
                <a:solidFill>
                  <a:schemeClr val="dk1"/>
                </a:solidFill>
              </a:rPr>
              <a:t>Cape York</a:t>
            </a:r>
            <a:endParaRPr sz="1600" dirty="0"/>
          </a:p>
        </p:txBody>
      </p:sp>
      <p:pic>
        <p:nvPicPr>
          <p:cNvPr id="117" name="Google Shape;117;p28" descr="An 11.51 gram partial slice of the Allende meteorite. The exposed side of this piece that is photographed is flat. The rock is dark gray and brown with small white inclusions in it that are rounded and of varying sizes." title="Small samples slice of the Allende meteorite"/>
          <p:cNvPicPr preferRelativeResize="0"/>
          <p:nvPr/>
        </p:nvPicPr>
        <p:blipFill>
          <a:blip r:embed="rId7">
            <a:alphaModFix/>
          </a:blip>
          <a:stretch>
            <a:fillRect/>
          </a:stretch>
        </p:blipFill>
        <p:spPr>
          <a:xfrm>
            <a:off x="5263750" y="725100"/>
            <a:ext cx="3727850" cy="3727850"/>
          </a:xfrm>
          <a:prstGeom prst="rect">
            <a:avLst/>
          </a:prstGeom>
          <a:noFill/>
          <a:ln>
            <a:noFill/>
          </a:ln>
        </p:spPr>
      </p:pic>
      <p:sp>
        <p:nvSpPr>
          <p:cNvPr id="118" name="Google Shape;118;p28"/>
          <p:cNvSpPr txBox="1"/>
          <p:nvPr/>
        </p:nvSpPr>
        <p:spPr>
          <a:xfrm>
            <a:off x="5305725" y="4452950"/>
            <a:ext cx="3727800" cy="302400"/>
          </a:xfrm>
          <a:prstGeom prst="rect">
            <a:avLst/>
          </a:prstGeom>
          <a:noFill/>
          <a:ln>
            <a:noFill/>
          </a:ln>
        </p:spPr>
        <p:txBody>
          <a:bodyPr spcFirstLastPara="1" wrap="square" lIns="91425" tIns="27425" rIns="0" bIns="91425" anchor="t" anchorCtr="0">
            <a:noAutofit/>
          </a:bodyPr>
          <a:lstStyle/>
          <a:p>
            <a:pPr marL="0" marR="0" lvl="0" indent="0" algn="r" rtl="0">
              <a:lnSpc>
                <a:spcPct val="100000"/>
              </a:lnSpc>
              <a:spcBef>
                <a:spcPts val="0"/>
              </a:spcBef>
              <a:spcAft>
                <a:spcPts val="0"/>
              </a:spcAft>
              <a:buClr>
                <a:srgbClr val="000000"/>
              </a:buClr>
              <a:buSzPts val="1000"/>
              <a:buFont typeface="Arial"/>
              <a:buNone/>
            </a:pPr>
            <a:r>
              <a:rPr lang="en" sz="1000">
                <a:solidFill>
                  <a:srgbClr val="202122"/>
                </a:solidFill>
                <a:highlight>
                  <a:srgbClr val="FFFFFF"/>
                </a:highlight>
              </a:rPr>
              <a:t>11.51 gram partial slice of Allende. ASU collection. </a:t>
            </a:r>
            <a:endParaRPr sz="1000">
              <a:solidFill>
                <a:srgbClr val="202122"/>
              </a:solidFill>
              <a:highlight>
                <a:srgbClr val="FFFFFF"/>
              </a:highlight>
            </a:endParaRPr>
          </a:p>
          <a:p>
            <a:pPr marL="0" marR="0" lvl="0" indent="0" algn="r" rtl="0">
              <a:lnSpc>
                <a:spcPct val="100000"/>
              </a:lnSpc>
              <a:spcBef>
                <a:spcPts val="0"/>
              </a:spcBef>
              <a:spcAft>
                <a:spcPts val="0"/>
              </a:spcAft>
              <a:buClr>
                <a:srgbClr val="000000"/>
              </a:buClr>
              <a:buSzPts val="1000"/>
              <a:buFont typeface="Arial"/>
              <a:buNone/>
            </a:pPr>
            <a:r>
              <a:rPr lang="en" sz="1000" u="sng">
                <a:solidFill>
                  <a:schemeClr val="hlink"/>
                </a:solidFill>
                <a:highlight>
                  <a:srgbClr val="FFFFFF"/>
                </a:highlight>
                <a:hlinkClick r:id="rId8"/>
              </a:rPr>
              <a:t>Wikimedia Commons.</a:t>
            </a:r>
            <a:endParaRPr sz="1000" b="0" i="0" u="none" strike="noStrike" cap="non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9"/>
          <p:cNvSpPr txBox="1">
            <a:spLocks noGrp="1"/>
          </p:cNvSpPr>
          <p:nvPr>
            <p:ph type="title"/>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p>
            <a:pPr marL="0" lvl="0" indent="0" algn="l" rtl="0">
              <a:lnSpc>
                <a:spcPct val="100000"/>
              </a:lnSpc>
              <a:spcBef>
                <a:spcPts val="0"/>
              </a:spcBef>
              <a:spcAft>
                <a:spcPts val="0"/>
              </a:spcAft>
              <a:buSzPts val="2800"/>
              <a:buNone/>
            </a:pPr>
            <a:r>
              <a:rPr lang="en" sz="2650" b="1"/>
              <a:t>Ahnighito meteorite</a:t>
            </a:r>
            <a:r>
              <a:rPr lang="en" sz="2550"/>
              <a:t>, fragment of the Cape York meteorite</a:t>
            </a:r>
            <a:endParaRPr sz="2550"/>
          </a:p>
        </p:txBody>
      </p:sp>
      <p:sp>
        <p:nvSpPr>
          <p:cNvPr id="124" name="Google Shape;124;p29"/>
          <p:cNvSpPr txBox="1"/>
          <p:nvPr/>
        </p:nvSpPr>
        <p:spPr>
          <a:xfrm>
            <a:off x="411250" y="4500750"/>
            <a:ext cx="5797500" cy="302400"/>
          </a:xfrm>
          <a:prstGeom prst="rect">
            <a:avLst/>
          </a:prstGeom>
          <a:noFill/>
          <a:ln>
            <a:noFill/>
          </a:ln>
        </p:spPr>
        <p:txBody>
          <a:bodyPr spcFirstLastPara="1" wrap="square" lIns="91425" tIns="27425" rIns="0" bIns="91425" anchor="t" anchorCtr="0">
            <a:noAutofit/>
          </a:bodyPr>
          <a:lstStyle/>
          <a:p>
            <a:pPr marL="0" marR="0" lvl="0" indent="0" algn="r" rtl="0">
              <a:lnSpc>
                <a:spcPct val="100000"/>
              </a:lnSpc>
              <a:spcBef>
                <a:spcPts val="0"/>
              </a:spcBef>
              <a:spcAft>
                <a:spcPts val="0"/>
              </a:spcAft>
              <a:buClr>
                <a:srgbClr val="000000"/>
              </a:buClr>
              <a:buSzPts val="1000"/>
              <a:buFont typeface="Arial"/>
              <a:buNone/>
            </a:pPr>
            <a:r>
              <a:rPr lang="en" sz="1000" b="0" i="0" u="sng" strike="noStrike" cap="none" dirty="0">
                <a:solidFill>
                  <a:schemeClr val="hlink"/>
                </a:solidFill>
                <a:latin typeface="Arial"/>
                <a:ea typeface="Arial"/>
                <a:cs typeface="Arial"/>
                <a:sym typeface="Arial"/>
                <a:hlinkClick r:id="rId3"/>
              </a:rPr>
              <a:t>Jonathan Blair, National Geographic</a:t>
            </a:r>
            <a:endParaRPr sz="1000" b="0" i="1" u="none" strike="noStrike" cap="none" dirty="0">
              <a:solidFill>
                <a:srgbClr val="000000"/>
              </a:solidFill>
              <a:latin typeface="Arial"/>
              <a:ea typeface="Arial"/>
              <a:cs typeface="Arial"/>
              <a:sym typeface="Arial"/>
            </a:endParaRPr>
          </a:p>
        </p:txBody>
      </p:sp>
      <p:sp>
        <p:nvSpPr>
          <p:cNvPr id="125" name="Google Shape;125;p29"/>
          <p:cNvSpPr txBox="1"/>
          <p:nvPr/>
        </p:nvSpPr>
        <p:spPr>
          <a:xfrm>
            <a:off x="411250" y="845776"/>
            <a:ext cx="5797500" cy="394921"/>
          </a:xfrm>
          <a:prstGeom prst="rect">
            <a:avLst/>
          </a:prstGeom>
          <a:solidFill>
            <a:schemeClr val="bg1">
              <a:lumMod val="95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500"/>
              <a:buFont typeface="Arial"/>
              <a:buNone/>
            </a:pPr>
            <a:r>
              <a:rPr lang="en" sz="1500" b="0" i="0" u="none" strike="noStrike" cap="none" dirty="0">
                <a:solidFill>
                  <a:srgbClr val="666666"/>
                </a:solidFill>
                <a:latin typeface="Arial"/>
                <a:ea typeface="Arial"/>
                <a:cs typeface="Arial"/>
                <a:sym typeface="Arial"/>
              </a:rPr>
              <a:t>Hall of M</a:t>
            </a:r>
            <a:r>
              <a:rPr lang="en" sz="1500" dirty="0">
                <a:solidFill>
                  <a:srgbClr val="666666"/>
                </a:solidFill>
              </a:rPr>
              <a:t>eteorites</a:t>
            </a:r>
            <a:r>
              <a:rPr lang="en" sz="1500" b="0" i="0" u="none" strike="noStrike" cap="none" dirty="0">
                <a:solidFill>
                  <a:srgbClr val="666666"/>
                </a:solidFill>
                <a:latin typeface="Arial"/>
                <a:ea typeface="Arial"/>
                <a:cs typeface="Arial"/>
                <a:sym typeface="Arial"/>
              </a:rPr>
              <a:t>, American Museum of Natural History</a:t>
            </a:r>
            <a:endParaRPr sz="1500" b="0" i="0" u="none" strike="noStrike" cap="none" dirty="0">
              <a:solidFill>
                <a:srgbClr val="666666"/>
              </a:solidFill>
              <a:latin typeface="Arial"/>
              <a:ea typeface="Arial"/>
              <a:cs typeface="Arial"/>
              <a:sym typeface="Arial"/>
            </a:endParaRPr>
          </a:p>
        </p:txBody>
      </p:sp>
      <p:pic>
        <p:nvPicPr>
          <p:cNvPr id="126" name="Google Shape;126;p29" descr="The center of the Hall of Minerals exhibit at the American Museum of Natural History featured a large meteorite that is dark brown in color and blocky in shape. Visitors view it from a circular platform around the meteorite. Stairs lead up to the meteorite on all sides. There are railings on the stairs. Behind the meteorite are other exhibits. The space is dark but lit by spotlights from above." title="Photograph of the Hall of Minerals, American Museum of Natural History"/>
          <p:cNvPicPr preferRelativeResize="0"/>
          <p:nvPr/>
        </p:nvPicPr>
        <p:blipFill rotWithShape="1">
          <a:blip r:embed="rId4">
            <a:alphaModFix/>
          </a:blip>
          <a:srcRect/>
          <a:stretch/>
        </p:blipFill>
        <p:spPr>
          <a:xfrm>
            <a:off x="411250" y="1240702"/>
            <a:ext cx="5797501" cy="3260044"/>
          </a:xfrm>
          <a:prstGeom prst="rect">
            <a:avLst/>
          </a:prstGeom>
          <a:noFill/>
          <a:ln>
            <a:noFill/>
          </a:ln>
        </p:spPr>
      </p:pic>
      <p:sp>
        <p:nvSpPr>
          <p:cNvPr id="127" name="Google Shape;127;p29"/>
          <p:cNvSpPr txBox="1"/>
          <p:nvPr/>
        </p:nvSpPr>
        <p:spPr>
          <a:xfrm>
            <a:off x="6519134" y="1658875"/>
            <a:ext cx="2378591" cy="2192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900"/>
              <a:buFont typeface="Arial"/>
              <a:buNone/>
            </a:pPr>
            <a:r>
              <a:rPr lang="en" sz="1900" b="0" u="none" strike="noStrike" cap="none" dirty="0">
                <a:solidFill>
                  <a:srgbClr val="000000"/>
                </a:solidFill>
                <a:latin typeface="Arial"/>
                <a:ea typeface="Arial"/>
                <a:cs typeface="Arial"/>
                <a:sym typeface="Arial"/>
              </a:rPr>
              <a:t>The dark history behind the largest meteorite ever displayed, and a resource still used </a:t>
            </a:r>
            <a:r>
              <a:rPr lang="en" sz="1900" dirty="0"/>
              <a:t>in science today</a:t>
            </a:r>
            <a:r>
              <a:rPr lang="en" sz="1900" b="0" u="none" strike="noStrike" cap="none" dirty="0">
                <a:solidFill>
                  <a:srgbClr val="000000"/>
                </a:solidFill>
                <a:latin typeface="Arial"/>
                <a:ea typeface="Arial"/>
                <a:cs typeface="Arial"/>
                <a:sym typeface="Arial"/>
              </a:rPr>
              <a:t>.</a:t>
            </a:r>
            <a:endParaRPr sz="1900" b="0" u="none" strike="noStrike" cap="none" dirty="0">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30"/>
          <p:cNvSpPr txBox="1">
            <a:spLocks noGrp="1"/>
          </p:cNvSpPr>
          <p:nvPr>
            <p:ph type="title" idx="4294967295"/>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p>
            <a:pPr marL="0" lvl="0" indent="0" algn="l" rtl="0">
              <a:lnSpc>
                <a:spcPct val="100000"/>
              </a:lnSpc>
              <a:spcBef>
                <a:spcPts val="0"/>
              </a:spcBef>
              <a:spcAft>
                <a:spcPts val="0"/>
              </a:spcAft>
              <a:buSzPts val="2800"/>
              <a:buNone/>
            </a:pPr>
            <a:r>
              <a:rPr lang="en" sz="2650"/>
              <a:t>“</a:t>
            </a:r>
            <a:r>
              <a:rPr lang="en" sz="2650" b="1"/>
              <a:t>Discovered</a:t>
            </a:r>
            <a:r>
              <a:rPr lang="en" sz="2650"/>
              <a:t>” in Greenland by 1894 Robert E. Peary </a:t>
            </a:r>
            <a:endParaRPr sz="2650"/>
          </a:p>
        </p:txBody>
      </p:sp>
      <p:pic>
        <p:nvPicPr>
          <p:cNvPr id="133" name="Google Shape;133;p30"/>
          <p:cNvPicPr preferRelativeResize="0"/>
          <p:nvPr/>
        </p:nvPicPr>
        <p:blipFill rotWithShape="1">
          <a:blip r:embed="rId3">
            <a:alphaModFix/>
          </a:blip>
          <a:srcRect/>
          <a:stretch/>
        </p:blipFill>
        <p:spPr>
          <a:xfrm>
            <a:off x="5916626" y="998675"/>
            <a:ext cx="2685175" cy="3561250"/>
          </a:xfrm>
          <a:prstGeom prst="rect">
            <a:avLst/>
          </a:prstGeom>
          <a:noFill/>
          <a:ln>
            <a:noFill/>
          </a:ln>
        </p:spPr>
      </p:pic>
      <p:sp>
        <p:nvSpPr>
          <p:cNvPr id="134" name="Google Shape;134;p30"/>
          <p:cNvSpPr txBox="1"/>
          <p:nvPr/>
        </p:nvSpPr>
        <p:spPr>
          <a:xfrm>
            <a:off x="5663600" y="713875"/>
            <a:ext cx="3312300" cy="572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30"/>
          <p:cNvSpPr txBox="1"/>
          <p:nvPr/>
        </p:nvSpPr>
        <p:spPr>
          <a:xfrm>
            <a:off x="5757800" y="4559925"/>
            <a:ext cx="2844000" cy="297300"/>
          </a:xfrm>
          <a:prstGeom prst="rect">
            <a:avLst/>
          </a:prstGeom>
          <a:noFill/>
          <a:ln>
            <a:noFill/>
          </a:ln>
        </p:spPr>
        <p:txBody>
          <a:bodyPr spcFirstLastPara="1" wrap="square" lIns="91425" tIns="91425" rIns="0" bIns="91425" anchor="t" anchorCtr="0">
            <a:noAutofit/>
          </a:bodyPr>
          <a:lstStyle/>
          <a:p>
            <a:pPr marL="0" lvl="0" indent="0" algn="r" rtl="0">
              <a:spcBef>
                <a:spcPts val="0"/>
              </a:spcBef>
              <a:spcAft>
                <a:spcPts val="0"/>
              </a:spcAft>
              <a:buClr>
                <a:schemeClr val="dk1"/>
              </a:buClr>
              <a:buSzPts val="1400"/>
              <a:buFont typeface="Arial"/>
              <a:buNone/>
            </a:pPr>
            <a:r>
              <a:rPr lang="en" sz="1000">
                <a:solidFill>
                  <a:schemeClr val="dk1"/>
                </a:solidFill>
              </a:rPr>
              <a:t>Robert E. Peary on the </a:t>
            </a:r>
            <a:r>
              <a:rPr lang="en" sz="1000" i="1">
                <a:solidFill>
                  <a:schemeClr val="dk1"/>
                </a:solidFill>
              </a:rPr>
              <a:t>SS Roosevelt</a:t>
            </a:r>
            <a:r>
              <a:rPr lang="en" sz="1000">
                <a:solidFill>
                  <a:schemeClr val="dk1"/>
                </a:solidFill>
              </a:rPr>
              <a:t>, 1906, </a:t>
            </a:r>
            <a:r>
              <a:rPr lang="en" sz="1000" b="0" i="0" u="sng" strike="noStrike" cap="none">
                <a:solidFill>
                  <a:schemeClr val="hlink"/>
                </a:solidFill>
                <a:latin typeface="Arial"/>
                <a:ea typeface="Arial"/>
                <a:cs typeface="Arial"/>
                <a:sym typeface="Arial"/>
                <a:hlinkClick r:id="rId4"/>
              </a:rPr>
              <a:t>Library of Congress</a:t>
            </a:r>
            <a:endParaRPr sz="1000" b="0" i="0" u="none" strike="noStrike" cap="none">
              <a:solidFill>
                <a:srgbClr val="000000"/>
              </a:solidFill>
              <a:latin typeface="Arial"/>
              <a:ea typeface="Arial"/>
              <a:cs typeface="Arial"/>
              <a:sym typeface="Arial"/>
            </a:endParaRPr>
          </a:p>
        </p:txBody>
      </p:sp>
      <p:sp>
        <p:nvSpPr>
          <p:cNvPr id="136" name="Google Shape;136;p30"/>
          <p:cNvSpPr txBox="1"/>
          <p:nvPr/>
        </p:nvSpPr>
        <p:spPr>
          <a:xfrm>
            <a:off x="179175" y="751400"/>
            <a:ext cx="5264400" cy="74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t>Language on AMNH.org only recognizes Peary, a problematic framing that does not acknowledge the humanity of the Inughuit.</a:t>
            </a:r>
            <a:endParaRPr sz="1600"/>
          </a:p>
          <a:p>
            <a:pPr marL="0" lvl="0" indent="0" algn="l" rtl="0">
              <a:spcBef>
                <a:spcPts val="0"/>
              </a:spcBef>
              <a:spcAft>
                <a:spcPts val="0"/>
              </a:spcAft>
              <a:buNone/>
            </a:pPr>
            <a:endParaRPr sz="1600"/>
          </a:p>
        </p:txBody>
      </p:sp>
      <p:pic>
        <p:nvPicPr>
          <p:cNvPr id="137" name="Google Shape;137;p30"/>
          <p:cNvPicPr preferRelativeResize="0"/>
          <p:nvPr/>
        </p:nvPicPr>
        <p:blipFill rotWithShape="1">
          <a:blip r:embed="rId5" cstate="print">
            <a:alphaModFix/>
            <a:extLst>
              <a:ext uri="{28A0092B-C50C-407E-A947-70E740481C1C}">
                <a14:useLocalDpi xmlns:a14="http://schemas.microsoft.com/office/drawing/2010/main"/>
              </a:ext>
            </a:extLst>
          </a:blip>
          <a:srcRect/>
          <a:stretch/>
        </p:blipFill>
        <p:spPr>
          <a:xfrm>
            <a:off x="597744" y="2025383"/>
            <a:ext cx="4528867" cy="2726072"/>
          </a:xfrm>
          <a:prstGeom prst="rect">
            <a:avLst/>
          </a:prstGeom>
          <a:noFill/>
          <a:ln>
            <a:noFill/>
          </a:ln>
        </p:spPr>
      </p:pic>
      <p:pic>
        <p:nvPicPr>
          <p:cNvPr id="138" name="Google Shape;138;p30"/>
          <p:cNvPicPr preferRelativeResize="0"/>
          <p:nvPr/>
        </p:nvPicPr>
        <p:blipFill rotWithShape="1">
          <a:blip r:embed="rId6" cstate="print">
            <a:alphaModFix/>
            <a:extLst>
              <a:ext uri="{28A0092B-C50C-407E-A947-70E740481C1C}">
                <a14:useLocalDpi xmlns:a14="http://schemas.microsoft.com/office/drawing/2010/main"/>
              </a:ext>
            </a:extLst>
          </a:blip>
          <a:srcRect/>
          <a:stretch/>
        </p:blipFill>
        <p:spPr>
          <a:xfrm>
            <a:off x="463737" y="1827648"/>
            <a:ext cx="4528867" cy="558720"/>
          </a:xfrm>
          <a:prstGeom prst="rect">
            <a:avLst/>
          </a:prstGeom>
          <a:noFill/>
          <a:ln>
            <a:noFill/>
          </a:ln>
        </p:spPr>
      </p:pic>
      <p:pic>
        <p:nvPicPr>
          <p:cNvPr id="139" name="Google Shape;139;p30"/>
          <p:cNvPicPr preferRelativeResize="0"/>
          <p:nvPr/>
        </p:nvPicPr>
        <p:blipFill rotWithShape="1">
          <a:blip r:embed="rId7">
            <a:alphaModFix/>
          </a:blip>
          <a:srcRect/>
          <a:stretch/>
        </p:blipFill>
        <p:spPr>
          <a:xfrm>
            <a:off x="597744" y="1756625"/>
            <a:ext cx="2843921" cy="604696"/>
          </a:xfrm>
          <a:prstGeom prst="rect">
            <a:avLst/>
          </a:prstGeom>
          <a:noFill/>
          <a:ln>
            <a:noFill/>
          </a:ln>
        </p:spPr>
      </p:pic>
      <p:sp>
        <p:nvSpPr>
          <p:cNvPr id="140" name="Google Shape;140;p30"/>
          <p:cNvSpPr/>
          <p:nvPr/>
        </p:nvSpPr>
        <p:spPr>
          <a:xfrm>
            <a:off x="726636" y="1820343"/>
            <a:ext cx="4142400" cy="28410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 name="Google Shape;141;p30"/>
          <p:cNvSpPr/>
          <p:nvPr/>
        </p:nvSpPr>
        <p:spPr>
          <a:xfrm>
            <a:off x="726636" y="1827984"/>
            <a:ext cx="4142400" cy="4620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 name="Google Shape;142;p30"/>
          <p:cNvSpPr txBox="1"/>
          <p:nvPr/>
        </p:nvSpPr>
        <p:spPr>
          <a:xfrm>
            <a:off x="2033723" y="3672676"/>
            <a:ext cx="1267200" cy="202500"/>
          </a:xfrm>
          <a:prstGeom prst="rect">
            <a:avLst/>
          </a:prstGeom>
          <a:solidFill>
            <a:srgbClr val="FFFF00">
              <a:alpha val="32940"/>
            </a:srgbClr>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30"/>
          <p:cNvSpPr txBox="1"/>
          <p:nvPr/>
        </p:nvSpPr>
        <p:spPr>
          <a:xfrm>
            <a:off x="1882624" y="4661225"/>
            <a:ext cx="2986200" cy="276300"/>
          </a:xfrm>
          <a:prstGeom prst="rect">
            <a:avLst/>
          </a:prstGeom>
          <a:noFill/>
          <a:ln>
            <a:noFill/>
          </a:ln>
        </p:spPr>
        <p:txBody>
          <a:bodyPr spcFirstLastPara="1" wrap="square" lIns="91425" tIns="27425" rIns="0" bIns="91425" anchor="t" anchorCtr="0">
            <a:noAutofit/>
          </a:bodyPr>
          <a:lstStyle/>
          <a:p>
            <a:pPr marL="0" marR="0" lvl="0" indent="0" algn="r" rtl="0">
              <a:lnSpc>
                <a:spcPct val="100000"/>
              </a:lnSpc>
              <a:spcBef>
                <a:spcPts val="0"/>
              </a:spcBef>
              <a:spcAft>
                <a:spcPts val="0"/>
              </a:spcAft>
              <a:buClr>
                <a:srgbClr val="000000"/>
              </a:buClr>
              <a:buSzPts val="1000"/>
              <a:buFont typeface="Arial"/>
              <a:buNone/>
            </a:pPr>
            <a:r>
              <a:rPr lang="en" sz="1000" u="sng">
                <a:solidFill>
                  <a:schemeClr val="hlink"/>
                </a:solidFill>
                <a:hlinkClick r:id="rId8"/>
              </a:rPr>
              <a:t>Ahnighito, American Museum of Natural History</a:t>
            </a:r>
            <a:endParaRPr sz="1000" b="0" i="0" u="none" strike="noStrike" cap="non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31"/>
          <p:cNvSpPr txBox="1">
            <a:spLocks noGrp="1"/>
          </p:cNvSpPr>
          <p:nvPr>
            <p:ph type="title"/>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p>
            <a:pPr marL="0" lvl="0" indent="0" algn="l" rtl="0">
              <a:lnSpc>
                <a:spcPct val="100000"/>
              </a:lnSpc>
              <a:spcBef>
                <a:spcPts val="0"/>
              </a:spcBef>
              <a:spcAft>
                <a:spcPts val="0"/>
              </a:spcAft>
              <a:buSzPts val="2800"/>
              <a:buNone/>
            </a:pPr>
            <a:r>
              <a:rPr lang="en" sz="2650" b="1"/>
              <a:t>Cape York meteorites</a:t>
            </a:r>
            <a:r>
              <a:rPr lang="en" sz="2650"/>
              <a:t>: Source of iron for the Inughuit</a:t>
            </a:r>
            <a:endParaRPr sz="2550"/>
          </a:p>
        </p:txBody>
      </p:sp>
      <p:sp>
        <p:nvSpPr>
          <p:cNvPr id="149" name="Google Shape;149;p31"/>
          <p:cNvSpPr txBox="1"/>
          <p:nvPr/>
        </p:nvSpPr>
        <p:spPr>
          <a:xfrm>
            <a:off x="138900" y="728000"/>
            <a:ext cx="8713800" cy="9555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Clr>
                <a:schemeClr val="dk1"/>
              </a:buClr>
              <a:buSzPts val="1600"/>
              <a:buChar char="●"/>
            </a:pPr>
            <a:r>
              <a:rPr lang="en" sz="1600">
                <a:solidFill>
                  <a:schemeClr val="dk1"/>
                </a:solidFill>
              </a:rPr>
              <a:t>An iron meteorite ~4.5 billion years old, falling in NW Greenland ~10,000 yrs ago</a:t>
            </a:r>
            <a:endParaRPr sz="1600">
              <a:solidFill>
                <a:schemeClr val="dk1"/>
              </a:solidFill>
            </a:endParaRPr>
          </a:p>
          <a:p>
            <a:pPr marL="457200" lvl="0" indent="-330200" algn="l" rtl="0">
              <a:spcBef>
                <a:spcPts val="0"/>
              </a:spcBef>
              <a:spcAft>
                <a:spcPts val="0"/>
              </a:spcAft>
              <a:buClr>
                <a:schemeClr val="dk1"/>
              </a:buClr>
              <a:buSzPts val="1600"/>
              <a:buChar char="●"/>
            </a:pPr>
            <a:r>
              <a:rPr lang="en" sz="1600">
                <a:solidFill>
                  <a:schemeClr val="dk1"/>
                </a:solidFill>
              </a:rPr>
              <a:t>An essential source of iron for the Inughuit, the Inuit living in Greenland</a:t>
            </a:r>
            <a:endParaRPr sz="1600">
              <a:solidFill>
                <a:schemeClr val="dk1"/>
              </a:solidFill>
            </a:endParaRPr>
          </a:p>
          <a:p>
            <a:pPr marL="457200" lvl="0" indent="-330200" algn="l" rtl="0">
              <a:spcBef>
                <a:spcPts val="0"/>
              </a:spcBef>
              <a:spcAft>
                <a:spcPts val="0"/>
              </a:spcAft>
              <a:buClr>
                <a:schemeClr val="dk1"/>
              </a:buClr>
              <a:buSzPts val="1600"/>
              <a:buChar char="●"/>
            </a:pPr>
            <a:r>
              <a:rPr lang="en" sz="1600">
                <a:solidFill>
                  <a:schemeClr val="dk1"/>
                </a:solidFill>
              </a:rPr>
              <a:t>Heavy basalt stones used for hammering off metal flakes to make blades </a:t>
            </a:r>
            <a:endParaRPr sz="1600">
              <a:solidFill>
                <a:schemeClr val="dk1"/>
              </a:solidFill>
            </a:endParaRPr>
          </a:p>
        </p:txBody>
      </p:sp>
      <p:pic>
        <p:nvPicPr>
          <p:cNvPr id="150" name="Google Shape;150;p31"/>
          <p:cNvPicPr preferRelativeResize="0"/>
          <p:nvPr/>
        </p:nvPicPr>
        <p:blipFill rotWithShape="1">
          <a:blip r:embed="rId3" cstate="print">
            <a:alphaModFix/>
            <a:extLst>
              <a:ext uri="{28A0092B-C50C-407E-A947-70E740481C1C}">
                <a14:useLocalDpi xmlns:a14="http://schemas.microsoft.com/office/drawing/2010/main"/>
              </a:ext>
            </a:extLst>
          </a:blip>
          <a:srcRect/>
          <a:stretch/>
        </p:blipFill>
        <p:spPr>
          <a:xfrm>
            <a:off x="313831" y="2301466"/>
            <a:ext cx="3530100" cy="2365649"/>
          </a:xfrm>
          <a:prstGeom prst="rect">
            <a:avLst/>
          </a:prstGeom>
          <a:noFill/>
          <a:ln>
            <a:noFill/>
          </a:ln>
        </p:spPr>
      </p:pic>
      <p:sp>
        <p:nvSpPr>
          <p:cNvPr id="151" name="Google Shape;151;p31"/>
          <p:cNvSpPr txBox="1"/>
          <p:nvPr/>
        </p:nvSpPr>
        <p:spPr>
          <a:xfrm>
            <a:off x="158257" y="4667116"/>
            <a:ext cx="3685800" cy="302400"/>
          </a:xfrm>
          <a:prstGeom prst="rect">
            <a:avLst/>
          </a:prstGeom>
          <a:noFill/>
          <a:ln>
            <a:noFill/>
          </a:ln>
        </p:spPr>
        <p:txBody>
          <a:bodyPr spcFirstLastPara="1" wrap="square" lIns="91425" tIns="27425" rIns="0" bIns="91425" anchor="t" anchorCtr="0">
            <a:noAutofit/>
          </a:bodyPr>
          <a:lstStyle/>
          <a:p>
            <a:pPr marL="0" marR="0" lvl="0" indent="0" algn="r" rtl="0">
              <a:lnSpc>
                <a:spcPct val="100000"/>
              </a:lnSpc>
              <a:spcBef>
                <a:spcPts val="0"/>
              </a:spcBef>
              <a:spcAft>
                <a:spcPts val="0"/>
              </a:spcAft>
              <a:buClr>
                <a:srgbClr val="000000"/>
              </a:buClr>
              <a:buSzPts val="1000"/>
              <a:buFont typeface="Arial"/>
              <a:buNone/>
            </a:pPr>
            <a:r>
              <a:rPr lang="en" sz="1000" u="sng">
                <a:solidFill>
                  <a:schemeClr val="hlink"/>
                </a:solidFill>
                <a:highlight>
                  <a:srgbClr val="FFFFFF"/>
                </a:highlight>
                <a:hlinkClick r:id="rId4"/>
              </a:rPr>
              <a:t>Huntington (2002)</a:t>
            </a:r>
            <a:r>
              <a:rPr lang="en" sz="1000"/>
              <a:t>, AMNH</a:t>
            </a:r>
            <a:endParaRPr sz="1000" b="0" i="0" u="none" strike="noStrike" cap="none">
              <a:solidFill>
                <a:srgbClr val="000000"/>
              </a:solidFill>
              <a:latin typeface="Arial"/>
              <a:ea typeface="Arial"/>
              <a:cs typeface="Arial"/>
              <a:sym typeface="Arial"/>
            </a:endParaRPr>
          </a:p>
        </p:txBody>
      </p:sp>
      <p:pic>
        <p:nvPicPr>
          <p:cNvPr id="152" name="Google Shape;152;p31"/>
          <p:cNvPicPr preferRelativeResize="0"/>
          <p:nvPr/>
        </p:nvPicPr>
        <p:blipFill>
          <a:blip r:embed="rId5">
            <a:alphaModFix/>
          </a:blip>
          <a:stretch>
            <a:fillRect/>
          </a:stretch>
        </p:blipFill>
        <p:spPr>
          <a:xfrm>
            <a:off x="4059629" y="2341471"/>
            <a:ext cx="3306449" cy="2365650"/>
          </a:xfrm>
          <a:prstGeom prst="rect">
            <a:avLst/>
          </a:prstGeom>
          <a:noFill/>
          <a:ln>
            <a:noFill/>
          </a:ln>
        </p:spPr>
      </p:pic>
      <p:sp>
        <p:nvSpPr>
          <p:cNvPr id="153" name="Google Shape;153;p31"/>
          <p:cNvSpPr txBox="1"/>
          <p:nvPr/>
        </p:nvSpPr>
        <p:spPr>
          <a:xfrm>
            <a:off x="313705" y="1999065"/>
            <a:ext cx="3530226" cy="302400"/>
          </a:xfrm>
          <a:prstGeom prst="rect">
            <a:avLst/>
          </a:prstGeom>
          <a:solidFill>
            <a:schemeClr val="bg1">
              <a:lumMod val="95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500"/>
              <a:buFont typeface="Arial"/>
              <a:buNone/>
            </a:pPr>
            <a:r>
              <a:rPr lang="en" dirty="0">
                <a:solidFill>
                  <a:srgbClr val="666666"/>
                </a:solidFill>
              </a:rPr>
              <a:t>“The Tent” fragment (</a:t>
            </a:r>
            <a:r>
              <a:rPr lang="en" dirty="0" err="1">
                <a:solidFill>
                  <a:srgbClr val="666666"/>
                </a:solidFill>
              </a:rPr>
              <a:t>Ahnighito</a:t>
            </a:r>
            <a:r>
              <a:rPr lang="en" dirty="0">
                <a:solidFill>
                  <a:srgbClr val="666666"/>
                </a:solidFill>
              </a:rPr>
              <a:t>) in situ</a:t>
            </a:r>
            <a:endParaRPr b="0" i="0" u="none" strike="noStrike" cap="none" dirty="0">
              <a:solidFill>
                <a:srgbClr val="666666"/>
              </a:solidFill>
              <a:latin typeface="Arial"/>
              <a:ea typeface="Arial"/>
              <a:cs typeface="Arial"/>
              <a:sym typeface="Arial"/>
            </a:endParaRPr>
          </a:p>
        </p:txBody>
      </p:sp>
      <p:sp>
        <p:nvSpPr>
          <p:cNvPr id="154" name="Google Shape;154;p31"/>
          <p:cNvSpPr txBox="1"/>
          <p:nvPr/>
        </p:nvSpPr>
        <p:spPr>
          <a:xfrm>
            <a:off x="4059502" y="1774057"/>
            <a:ext cx="3306553" cy="567414"/>
          </a:xfrm>
          <a:prstGeom prst="rect">
            <a:avLst/>
          </a:prstGeom>
          <a:solidFill>
            <a:schemeClr val="bg1">
              <a:lumMod val="95000"/>
            </a:schemeClr>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500"/>
              <a:buFont typeface="Arial"/>
              <a:buNone/>
            </a:pPr>
            <a:r>
              <a:rPr lang="en" dirty="0">
                <a:solidFill>
                  <a:srgbClr val="666666"/>
                </a:solidFill>
              </a:rPr>
              <a:t>“The Woman” in situ, surrounded by hammer stones carried &gt;50 km to site </a:t>
            </a:r>
            <a:endParaRPr b="0" i="0" u="none" strike="noStrike" cap="none" dirty="0">
              <a:solidFill>
                <a:srgbClr val="666666"/>
              </a:solidFill>
              <a:latin typeface="Arial"/>
              <a:ea typeface="Arial"/>
              <a:cs typeface="Arial"/>
              <a:sym typeface="Arial"/>
            </a:endParaRPr>
          </a:p>
        </p:txBody>
      </p:sp>
      <p:pic>
        <p:nvPicPr>
          <p:cNvPr id="155" name="Google Shape;155;p31"/>
          <p:cNvPicPr preferRelativeResize="0"/>
          <p:nvPr/>
        </p:nvPicPr>
        <p:blipFill rotWithShape="1">
          <a:blip r:embed="rId6" cstate="print">
            <a:alphaModFix/>
            <a:extLst>
              <a:ext uri="{28A0092B-C50C-407E-A947-70E740481C1C}">
                <a14:useLocalDpi xmlns:a14="http://schemas.microsoft.com/office/drawing/2010/main"/>
              </a:ext>
            </a:extLst>
          </a:blip>
          <a:srcRect/>
          <a:stretch/>
        </p:blipFill>
        <p:spPr>
          <a:xfrm rot="-5400000">
            <a:off x="6685279" y="2651034"/>
            <a:ext cx="3046929" cy="1130013"/>
          </a:xfrm>
          <a:prstGeom prst="rect">
            <a:avLst/>
          </a:prstGeom>
          <a:noFill/>
          <a:ln>
            <a:noFill/>
          </a:ln>
        </p:spPr>
      </p:pic>
      <p:sp>
        <p:nvSpPr>
          <p:cNvPr id="156" name="Google Shape;156;p31"/>
          <p:cNvSpPr txBox="1"/>
          <p:nvPr/>
        </p:nvSpPr>
        <p:spPr>
          <a:xfrm>
            <a:off x="7605732" y="4739500"/>
            <a:ext cx="1206000" cy="302400"/>
          </a:xfrm>
          <a:prstGeom prst="rect">
            <a:avLst/>
          </a:prstGeom>
          <a:noFill/>
          <a:ln>
            <a:noFill/>
          </a:ln>
        </p:spPr>
        <p:txBody>
          <a:bodyPr spcFirstLastPara="1" wrap="square" lIns="91425" tIns="27425" rIns="0" bIns="91425" anchor="t" anchorCtr="0">
            <a:noAutofit/>
          </a:bodyPr>
          <a:lstStyle/>
          <a:p>
            <a:pPr marL="0" marR="0" lvl="0" indent="0" algn="r" rtl="0">
              <a:lnSpc>
                <a:spcPct val="100000"/>
              </a:lnSpc>
              <a:spcBef>
                <a:spcPts val="0"/>
              </a:spcBef>
              <a:spcAft>
                <a:spcPts val="0"/>
              </a:spcAft>
              <a:buClr>
                <a:srgbClr val="000000"/>
              </a:buClr>
              <a:buSzPts val="1000"/>
              <a:buFont typeface="Arial"/>
              <a:buNone/>
            </a:pPr>
            <a:r>
              <a:rPr lang="en" sz="1000">
                <a:solidFill>
                  <a:srgbClr val="202122"/>
                </a:solidFill>
                <a:highlight>
                  <a:srgbClr val="FFFFFF"/>
                </a:highlight>
              </a:rPr>
              <a:t>The Natural History</a:t>
            </a:r>
            <a:endParaRPr sz="1000">
              <a:solidFill>
                <a:srgbClr val="202122"/>
              </a:solidFill>
              <a:highlight>
                <a:srgbClr val="FFFFFF"/>
              </a:highlight>
            </a:endParaRPr>
          </a:p>
          <a:p>
            <a:pPr marL="0" marR="0" lvl="0" indent="0" algn="r" rtl="0">
              <a:lnSpc>
                <a:spcPct val="100000"/>
              </a:lnSpc>
              <a:spcBef>
                <a:spcPts val="0"/>
              </a:spcBef>
              <a:spcAft>
                <a:spcPts val="0"/>
              </a:spcAft>
              <a:buClr>
                <a:srgbClr val="000000"/>
              </a:buClr>
              <a:buSzPts val="1000"/>
              <a:buFont typeface="Arial"/>
              <a:buNone/>
            </a:pPr>
            <a:r>
              <a:rPr lang="en" sz="1000">
                <a:solidFill>
                  <a:srgbClr val="202122"/>
                </a:solidFill>
                <a:highlight>
                  <a:srgbClr val="FFFFFF"/>
                </a:highlight>
              </a:rPr>
              <a:t>Museum, London</a:t>
            </a:r>
            <a:endParaRPr sz="1000" b="0" i="0" u="none" strike="noStrike" cap="none">
              <a:solidFill>
                <a:srgbClr val="000000"/>
              </a:solidFill>
              <a:latin typeface="Arial"/>
              <a:ea typeface="Arial"/>
              <a:cs typeface="Arial"/>
              <a:sym typeface="Arial"/>
            </a:endParaRPr>
          </a:p>
        </p:txBody>
      </p:sp>
      <p:sp>
        <p:nvSpPr>
          <p:cNvPr id="157" name="Google Shape;157;p31"/>
          <p:cNvSpPr txBox="1"/>
          <p:nvPr/>
        </p:nvSpPr>
        <p:spPr>
          <a:xfrm>
            <a:off x="4059756" y="4667105"/>
            <a:ext cx="3306300" cy="302400"/>
          </a:xfrm>
          <a:prstGeom prst="rect">
            <a:avLst/>
          </a:prstGeom>
          <a:noFill/>
          <a:ln>
            <a:noFill/>
          </a:ln>
        </p:spPr>
        <p:txBody>
          <a:bodyPr spcFirstLastPara="1" wrap="square" lIns="91425" tIns="91425" rIns="0" bIns="91425" anchor="t" anchorCtr="0">
            <a:noAutofit/>
          </a:bodyPr>
          <a:lstStyle/>
          <a:p>
            <a:pPr marL="0" lvl="0" indent="0" algn="r" rtl="0">
              <a:lnSpc>
                <a:spcPct val="115000"/>
              </a:lnSpc>
              <a:spcBef>
                <a:spcPts val="0"/>
              </a:spcBef>
              <a:spcAft>
                <a:spcPts val="0"/>
              </a:spcAft>
              <a:buNone/>
            </a:pPr>
            <a:r>
              <a:rPr lang="en" sz="1000"/>
              <a:t>R.E. Peary (1898) Northward Over the “Great Ice” </a:t>
            </a:r>
            <a:endParaRPr sz="1000"/>
          </a:p>
        </p:txBody>
      </p:sp>
      <p:sp>
        <p:nvSpPr>
          <p:cNvPr id="158" name="Google Shape;158;p31"/>
          <p:cNvSpPr txBox="1"/>
          <p:nvPr/>
        </p:nvSpPr>
        <p:spPr>
          <a:xfrm>
            <a:off x="7643737" y="1152524"/>
            <a:ext cx="1130013" cy="540051"/>
          </a:xfrm>
          <a:prstGeom prst="rect">
            <a:avLst/>
          </a:prstGeom>
          <a:solidFill>
            <a:schemeClr val="bg1">
              <a:lumMod val="95000"/>
            </a:schemeClr>
          </a:solidFill>
          <a:ln>
            <a:noFill/>
          </a:ln>
        </p:spPr>
        <p:txBody>
          <a:bodyPr spcFirstLastPara="1" wrap="square" lIns="91440" tIns="91425" rIns="0" bIns="91425" anchor="ctr" anchorCtr="0">
            <a:noAutofit/>
          </a:bodyPr>
          <a:lstStyle/>
          <a:p>
            <a:pPr marL="0" marR="0" lvl="0" indent="0" algn="l" rtl="0">
              <a:lnSpc>
                <a:spcPct val="100000"/>
              </a:lnSpc>
              <a:spcBef>
                <a:spcPts val="0"/>
              </a:spcBef>
              <a:spcAft>
                <a:spcPts val="0"/>
              </a:spcAft>
              <a:buClr>
                <a:srgbClr val="000000"/>
              </a:buClr>
              <a:buSzPts val="1500"/>
              <a:buFont typeface="Arial"/>
              <a:buNone/>
            </a:pPr>
            <a:r>
              <a:rPr lang="en" dirty="0" err="1">
                <a:solidFill>
                  <a:srgbClr val="666666"/>
                </a:solidFill>
              </a:rPr>
              <a:t>Handtool</a:t>
            </a:r>
            <a:r>
              <a:rPr lang="en" dirty="0">
                <a:solidFill>
                  <a:srgbClr val="666666"/>
                </a:solidFill>
              </a:rPr>
              <a:t> by</a:t>
            </a:r>
            <a:endParaRPr dirty="0">
              <a:solidFill>
                <a:srgbClr val="666666"/>
              </a:solidFill>
            </a:endParaRPr>
          </a:p>
          <a:p>
            <a:pPr marL="0" marR="0" lvl="0" indent="0" algn="l" rtl="0">
              <a:lnSpc>
                <a:spcPct val="100000"/>
              </a:lnSpc>
              <a:spcBef>
                <a:spcPts val="0"/>
              </a:spcBef>
              <a:spcAft>
                <a:spcPts val="0"/>
              </a:spcAft>
              <a:buClr>
                <a:srgbClr val="000000"/>
              </a:buClr>
              <a:buSzPts val="1500"/>
              <a:buFont typeface="Arial"/>
              <a:buNone/>
            </a:pPr>
            <a:r>
              <a:rPr lang="en" dirty="0" err="1">
                <a:solidFill>
                  <a:srgbClr val="666666"/>
                </a:solidFill>
              </a:rPr>
              <a:t>Inughuit</a:t>
            </a:r>
            <a:endParaRPr dirty="0">
              <a:solidFill>
                <a:srgbClr val="666666"/>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32"/>
          <p:cNvSpPr txBox="1">
            <a:spLocks noGrp="1"/>
          </p:cNvSpPr>
          <p:nvPr>
            <p:ph type="title" idx="4294967295"/>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p>
            <a:pPr marL="0" lvl="0" indent="0" algn="l" rtl="0">
              <a:lnSpc>
                <a:spcPct val="100000"/>
              </a:lnSpc>
              <a:spcBef>
                <a:spcPts val="0"/>
              </a:spcBef>
              <a:spcAft>
                <a:spcPts val="0"/>
              </a:spcAft>
              <a:buSzPts val="2800"/>
              <a:buNone/>
            </a:pPr>
            <a:r>
              <a:rPr lang="en" sz="2650"/>
              <a:t>Timeline of Cape York meteorite removal from Greenland</a:t>
            </a:r>
            <a:endParaRPr sz="2650"/>
          </a:p>
        </p:txBody>
      </p:sp>
      <p:sp>
        <p:nvSpPr>
          <p:cNvPr id="164" name="Google Shape;164;p32"/>
          <p:cNvSpPr txBox="1"/>
          <p:nvPr/>
        </p:nvSpPr>
        <p:spPr>
          <a:xfrm>
            <a:off x="0" y="728000"/>
            <a:ext cx="4447800" cy="41949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Clr>
                <a:schemeClr val="dk1"/>
              </a:buClr>
              <a:buSzPts val="1600"/>
              <a:buChar char="●"/>
            </a:pPr>
            <a:r>
              <a:rPr lang="en" sz="1600" b="1" dirty="0">
                <a:solidFill>
                  <a:schemeClr val="dk1"/>
                </a:solidFill>
              </a:rPr>
              <a:t>1818</a:t>
            </a:r>
            <a:r>
              <a:rPr lang="en" sz="1600" dirty="0">
                <a:solidFill>
                  <a:schemeClr val="dk1"/>
                </a:solidFill>
              </a:rPr>
              <a:t>: British naval officer John Ross, with Greenlander interpreter </a:t>
            </a:r>
            <a:r>
              <a:rPr lang="en" sz="1600" dirty="0" err="1">
                <a:solidFill>
                  <a:schemeClr val="dk1"/>
                </a:solidFill>
              </a:rPr>
              <a:t>Sakæus</a:t>
            </a:r>
            <a:r>
              <a:rPr lang="en" sz="1600" dirty="0">
                <a:solidFill>
                  <a:schemeClr val="dk1"/>
                </a:solidFill>
              </a:rPr>
              <a:t>, sail to NW Greenland and meet a group of </a:t>
            </a:r>
            <a:r>
              <a:rPr lang="en" sz="1600" dirty="0" err="1">
                <a:solidFill>
                  <a:schemeClr val="dk1"/>
                </a:solidFill>
              </a:rPr>
              <a:t>Inughuit</a:t>
            </a:r>
            <a:r>
              <a:rPr lang="en" sz="1600" dirty="0">
                <a:solidFill>
                  <a:schemeClr val="dk1"/>
                </a:solidFill>
              </a:rPr>
              <a:t> using iron-tipped tools/weapons. </a:t>
            </a:r>
            <a:endParaRPr sz="1600" dirty="0">
              <a:solidFill>
                <a:schemeClr val="dk1"/>
              </a:solidFill>
            </a:endParaRPr>
          </a:p>
          <a:p>
            <a:pPr marL="457200" lvl="0" indent="0" algn="l" rtl="0">
              <a:spcBef>
                <a:spcPts val="0"/>
              </a:spcBef>
              <a:spcAft>
                <a:spcPts val="0"/>
              </a:spcAft>
              <a:buNone/>
            </a:pPr>
            <a:endParaRPr sz="1000" dirty="0">
              <a:solidFill>
                <a:schemeClr val="dk1"/>
              </a:solidFill>
            </a:endParaRPr>
          </a:p>
          <a:p>
            <a:pPr marL="457200" lvl="0" indent="0" algn="l" rtl="0">
              <a:spcBef>
                <a:spcPts val="0"/>
              </a:spcBef>
              <a:spcAft>
                <a:spcPts val="0"/>
              </a:spcAft>
              <a:buNone/>
            </a:pPr>
            <a:r>
              <a:rPr lang="en" sz="1600" dirty="0">
                <a:solidFill>
                  <a:schemeClr val="dk1"/>
                </a:solidFill>
              </a:rPr>
              <a:t>Ross asks them where they obtained the iron, but they do not say, only referring to an “iron mountain,” wanting to protect their source from outsiders.</a:t>
            </a:r>
            <a:endParaRPr sz="1600" dirty="0">
              <a:solidFill>
                <a:schemeClr val="dk1"/>
              </a:solidFill>
            </a:endParaRPr>
          </a:p>
          <a:p>
            <a:pPr marL="457200" lvl="0" indent="0" algn="l" rtl="0">
              <a:spcBef>
                <a:spcPts val="0"/>
              </a:spcBef>
              <a:spcAft>
                <a:spcPts val="0"/>
              </a:spcAft>
              <a:buNone/>
            </a:pPr>
            <a:endParaRPr sz="1000" dirty="0">
              <a:solidFill>
                <a:schemeClr val="dk1"/>
              </a:solidFill>
            </a:endParaRPr>
          </a:p>
          <a:p>
            <a:pPr marL="457200" lvl="0" indent="0" algn="l" rtl="0">
              <a:spcBef>
                <a:spcPts val="0"/>
              </a:spcBef>
              <a:spcAft>
                <a:spcPts val="0"/>
              </a:spcAft>
              <a:buNone/>
            </a:pPr>
            <a:r>
              <a:rPr lang="en" sz="1600" dirty="0">
                <a:solidFill>
                  <a:schemeClr val="dk1"/>
                </a:solidFill>
              </a:rPr>
              <a:t>Ross brings back tools to England where the iron is confirmed to be meteoritic.</a:t>
            </a:r>
            <a:endParaRPr sz="1600" dirty="0">
              <a:solidFill>
                <a:schemeClr val="dk1"/>
              </a:solidFill>
            </a:endParaRPr>
          </a:p>
          <a:p>
            <a:pPr marL="457200" lvl="0" indent="0" algn="l" rtl="0">
              <a:spcBef>
                <a:spcPts val="0"/>
              </a:spcBef>
              <a:spcAft>
                <a:spcPts val="0"/>
              </a:spcAft>
              <a:buNone/>
            </a:pPr>
            <a:endParaRPr sz="1000" dirty="0">
              <a:solidFill>
                <a:schemeClr val="dk1"/>
              </a:solidFill>
            </a:endParaRPr>
          </a:p>
          <a:p>
            <a:pPr marL="457200" lvl="0" indent="-330200" algn="l" rtl="0">
              <a:spcBef>
                <a:spcPts val="0"/>
              </a:spcBef>
              <a:spcAft>
                <a:spcPts val="0"/>
              </a:spcAft>
              <a:buClr>
                <a:schemeClr val="dk1"/>
              </a:buClr>
              <a:buSzPts val="1600"/>
              <a:buChar char="●"/>
            </a:pPr>
            <a:r>
              <a:rPr lang="en" sz="1600" b="1" dirty="0">
                <a:solidFill>
                  <a:schemeClr val="dk1"/>
                </a:solidFill>
              </a:rPr>
              <a:t>1886</a:t>
            </a:r>
            <a:r>
              <a:rPr lang="en" sz="1600" dirty="0">
                <a:solidFill>
                  <a:schemeClr val="dk1"/>
                </a:solidFill>
              </a:rPr>
              <a:t>: American Robert E. Peary begins visiting the area regularly as a starting point for his quest to reach the North Pole.</a:t>
            </a:r>
            <a:endParaRPr sz="1600" dirty="0">
              <a:solidFill>
                <a:schemeClr val="dk1"/>
              </a:solidFill>
            </a:endParaRPr>
          </a:p>
          <a:p>
            <a:pPr marL="457200" lvl="0" indent="0" algn="l" rtl="0">
              <a:spcBef>
                <a:spcPts val="0"/>
              </a:spcBef>
              <a:spcAft>
                <a:spcPts val="0"/>
              </a:spcAft>
              <a:buNone/>
            </a:pPr>
            <a:endParaRPr sz="1600" dirty="0">
              <a:solidFill>
                <a:schemeClr val="dk1"/>
              </a:solidFill>
            </a:endParaRPr>
          </a:p>
        </p:txBody>
      </p:sp>
      <p:pic>
        <p:nvPicPr>
          <p:cNvPr id="165" name="Google Shape;165;p32"/>
          <p:cNvPicPr preferRelativeResize="0"/>
          <p:nvPr/>
        </p:nvPicPr>
        <p:blipFill rotWithShape="1">
          <a:blip r:embed="rId3" cstate="print">
            <a:alphaModFix/>
            <a:extLst>
              <a:ext uri="{28A0092B-C50C-407E-A947-70E740481C1C}">
                <a14:useLocalDpi xmlns:a14="http://schemas.microsoft.com/office/drawing/2010/main"/>
              </a:ext>
            </a:extLst>
          </a:blip>
          <a:srcRect/>
          <a:stretch/>
        </p:blipFill>
        <p:spPr>
          <a:xfrm>
            <a:off x="4625950" y="1638388"/>
            <a:ext cx="4323824" cy="2681324"/>
          </a:xfrm>
          <a:prstGeom prst="rect">
            <a:avLst/>
          </a:prstGeom>
          <a:noFill/>
          <a:ln>
            <a:noFill/>
          </a:ln>
        </p:spPr>
      </p:pic>
      <p:sp>
        <p:nvSpPr>
          <p:cNvPr id="166" name="Google Shape;166;p32"/>
          <p:cNvSpPr txBox="1"/>
          <p:nvPr/>
        </p:nvSpPr>
        <p:spPr>
          <a:xfrm>
            <a:off x="4625950" y="4319713"/>
            <a:ext cx="4323900" cy="302400"/>
          </a:xfrm>
          <a:prstGeom prst="rect">
            <a:avLst/>
          </a:prstGeom>
          <a:noFill/>
          <a:ln>
            <a:noFill/>
          </a:ln>
        </p:spPr>
        <p:txBody>
          <a:bodyPr spcFirstLastPara="1" wrap="square" lIns="91425" tIns="27425" rIns="0" bIns="91425" anchor="t" anchorCtr="0">
            <a:noAutofit/>
          </a:bodyPr>
          <a:lstStyle/>
          <a:p>
            <a:pPr marL="0" marR="0" lvl="0" indent="0" algn="r" rtl="0">
              <a:lnSpc>
                <a:spcPct val="100000"/>
              </a:lnSpc>
              <a:spcBef>
                <a:spcPts val="0"/>
              </a:spcBef>
              <a:spcAft>
                <a:spcPts val="0"/>
              </a:spcAft>
              <a:buClr>
                <a:srgbClr val="000000"/>
              </a:buClr>
              <a:buSzPts val="1000"/>
              <a:buFont typeface="Arial"/>
              <a:buNone/>
            </a:pPr>
            <a:r>
              <a:rPr lang="en" sz="1000"/>
              <a:t>John Ross (1819) </a:t>
            </a:r>
            <a:r>
              <a:rPr lang="en" sz="1000" i="1"/>
              <a:t>A Voyage of Discovery</a:t>
            </a:r>
            <a:r>
              <a:rPr lang="en" sz="1000"/>
              <a:t>. </a:t>
            </a:r>
            <a:endParaRPr sz="1000" b="0" i="0" u="none" strike="noStrike" cap="none">
              <a:solidFill>
                <a:srgbClr val="000000"/>
              </a:solidFill>
              <a:latin typeface="Arial"/>
              <a:ea typeface="Arial"/>
              <a:cs typeface="Arial"/>
              <a:sym typeface="Arial"/>
            </a:endParaRPr>
          </a:p>
        </p:txBody>
      </p:sp>
      <p:sp>
        <p:nvSpPr>
          <p:cNvPr id="167" name="Google Shape;167;p32"/>
          <p:cNvSpPr txBox="1"/>
          <p:nvPr/>
        </p:nvSpPr>
        <p:spPr>
          <a:xfrm>
            <a:off x="4625950" y="1065688"/>
            <a:ext cx="4323824" cy="572700"/>
          </a:xfrm>
          <a:prstGeom prst="rect">
            <a:avLst/>
          </a:prstGeom>
          <a:solidFill>
            <a:schemeClr val="bg1">
              <a:lumMod val="9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err="1">
                <a:solidFill>
                  <a:srgbClr val="666666"/>
                </a:solidFill>
              </a:rPr>
              <a:t>Sakæus’s</a:t>
            </a:r>
            <a:r>
              <a:rPr lang="en" dirty="0">
                <a:solidFill>
                  <a:srgbClr val="666666"/>
                </a:solidFill>
              </a:rPr>
              <a:t> painting of meeting between</a:t>
            </a:r>
            <a:endParaRPr dirty="0">
              <a:solidFill>
                <a:srgbClr val="666666"/>
              </a:solidFill>
            </a:endParaRPr>
          </a:p>
          <a:p>
            <a:pPr marL="0" lvl="0" indent="0" algn="l" rtl="0">
              <a:spcBef>
                <a:spcPts val="0"/>
              </a:spcBef>
              <a:spcAft>
                <a:spcPts val="0"/>
              </a:spcAft>
              <a:buNone/>
            </a:pPr>
            <a:r>
              <a:rPr lang="en" dirty="0">
                <a:solidFill>
                  <a:srgbClr val="666666"/>
                </a:solidFill>
              </a:rPr>
              <a:t>Captain Ross and </a:t>
            </a:r>
            <a:r>
              <a:rPr lang="en" dirty="0" err="1">
                <a:solidFill>
                  <a:srgbClr val="666666"/>
                </a:solidFill>
              </a:rPr>
              <a:t>Inughuit</a:t>
            </a:r>
            <a:endParaRPr b="0" i="0" u="none" strike="noStrike" cap="none" dirty="0">
              <a:solidFill>
                <a:srgbClr val="666666"/>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3"/>
          <p:cNvSpPr txBox="1">
            <a:spLocks noGrp="1"/>
          </p:cNvSpPr>
          <p:nvPr>
            <p:ph type="title" idx="4294967295"/>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p>
            <a:pPr marL="0" lvl="0" indent="0" algn="l" rtl="0">
              <a:lnSpc>
                <a:spcPct val="100000"/>
              </a:lnSpc>
              <a:spcBef>
                <a:spcPts val="0"/>
              </a:spcBef>
              <a:spcAft>
                <a:spcPts val="0"/>
              </a:spcAft>
              <a:buSzPts val="2800"/>
              <a:buNone/>
            </a:pPr>
            <a:r>
              <a:rPr lang="en" sz="2650"/>
              <a:t>Timeline of Cape York meteorite removal from Greenland</a:t>
            </a:r>
            <a:endParaRPr sz="2650"/>
          </a:p>
        </p:txBody>
      </p:sp>
      <p:sp>
        <p:nvSpPr>
          <p:cNvPr id="173" name="Google Shape;173;p33"/>
          <p:cNvSpPr txBox="1"/>
          <p:nvPr/>
        </p:nvSpPr>
        <p:spPr>
          <a:xfrm>
            <a:off x="1765325" y="4854425"/>
            <a:ext cx="2220900" cy="302400"/>
          </a:xfrm>
          <a:prstGeom prst="rect">
            <a:avLst/>
          </a:prstGeom>
          <a:noFill/>
          <a:ln>
            <a:noFill/>
          </a:ln>
        </p:spPr>
        <p:txBody>
          <a:bodyPr spcFirstLastPara="1" wrap="square" lIns="91425" tIns="27425" rIns="0" bIns="91425" anchor="t" anchorCtr="0">
            <a:noAutofit/>
          </a:bodyPr>
          <a:lstStyle/>
          <a:p>
            <a:pPr marL="0" marR="0" lvl="0" indent="0" algn="r" rtl="0">
              <a:lnSpc>
                <a:spcPct val="100000"/>
              </a:lnSpc>
              <a:spcBef>
                <a:spcPts val="0"/>
              </a:spcBef>
              <a:spcAft>
                <a:spcPts val="0"/>
              </a:spcAft>
              <a:buClr>
                <a:srgbClr val="000000"/>
              </a:buClr>
              <a:buSzPts val="1000"/>
              <a:buFont typeface="Arial"/>
              <a:buNone/>
            </a:pPr>
            <a:r>
              <a:rPr lang="en" sz="1000" b="0" i="0" u="sng" strike="noStrike" cap="none">
                <a:solidFill>
                  <a:schemeClr val="hlink"/>
                </a:solidFill>
                <a:latin typeface="Arial"/>
                <a:ea typeface="Arial"/>
                <a:cs typeface="Arial"/>
                <a:sym typeface="Arial"/>
                <a:hlinkClick r:id="rId3"/>
              </a:rPr>
              <a:t>National Geographic</a:t>
            </a:r>
            <a:endParaRPr sz="1000" b="0" i="1" u="none" strike="noStrike" cap="none">
              <a:solidFill>
                <a:srgbClr val="000000"/>
              </a:solidFill>
              <a:latin typeface="Arial"/>
              <a:ea typeface="Arial"/>
              <a:cs typeface="Arial"/>
              <a:sym typeface="Arial"/>
            </a:endParaRPr>
          </a:p>
        </p:txBody>
      </p:sp>
      <p:sp>
        <p:nvSpPr>
          <p:cNvPr id="174" name="Google Shape;174;p33"/>
          <p:cNvSpPr txBox="1"/>
          <p:nvPr/>
        </p:nvSpPr>
        <p:spPr>
          <a:xfrm>
            <a:off x="202975" y="611175"/>
            <a:ext cx="8799900" cy="918900"/>
          </a:xfrm>
          <a:prstGeom prst="rect">
            <a:avLst/>
          </a:prstGeom>
          <a:noFill/>
          <a:ln>
            <a:noFill/>
          </a:ln>
        </p:spPr>
        <p:txBody>
          <a:bodyPr spcFirstLastPara="1" wrap="square" lIns="91425" tIns="91425" rIns="91425" bIns="91425" anchor="t" anchorCtr="0">
            <a:noAutofit/>
          </a:bodyPr>
          <a:lstStyle/>
          <a:p>
            <a:pPr marL="457200" lvl="0" indent="-323850" algn="l" rtl="0">
              <a:spcBef>
                <a:spcPts val="0"/>
              </a:spcBef>
              <a:spcAft>
                <a:spcPts val="0"/>
              </a:spcAft>
              <a:buClr>
                <a:schemeClr val="dk1"/>
              </a:buClr>
              <a:buSzPts val="1500"/>
              <a:buChar char="●"/>
            </a:pPr>
            <a:r>
              <a:rPr lang="en" sz="1500" b="1" dirty="0">
                <a:solidFill>
                  <a:schemeClr val="dk1"/>
                </a:solidFill>
              </a:rPr>
              <a:t>1894</a:t>
            </a:r>
            <a:r>
              <a:rPr lang="en" sz="1500" dirty="0">
                <a:solidFill>
                  <a:schemeClr val="dk1"/>
                </a:solidFill>
              </a:rPr>
              <a:t>: A member of the </a:t>
            </a:r>
            <a:r>
              <a:rPr lang="en" sz="1500" dirty="0" err="1">
                <a:solidFill>
                  <a:schemeClr val="dk1"/>
                </a:solidFill>
              </a:rPr>
              <a:t>Inughuit</a:t>
            </a:r>
            <a:r>
              <a:rPr lang="en" sz="1500" dirty="0">
                <a:solidFill>
                  <a:schemeClr val="dk1"/>
                </a:solidFill>
              </a:rPr>
              <a:t> shows Peary “the Tent,” “the Woman,” and “the Dog” in exchange for a gun. Perry renames “the Tent” after his daughter’s middle name, </a:t>
            </a:r>
            <a:r>
              <a:rPr lang="en" sz="1500" dirty="0" err="1">
                <a:solidFill>
                  <a:schemeClr val="dk1"/>
                </a:solidFill>
              </a:rPr>
              <a:t>Ahnighito</a:t>
            </a:r>
            <a:r>
              <a:rPr lang="en" sz="1500" dirty="0">
                <a:solidFill>
                  <a:schemeClr val="dk1"/>
                </a:solidFill>
              </a:rPr>
              <a:t>.</a:t>
            </a:r>
            <a:endParaRPr sz="1500" dirty="0">
              <a:solidFill>
                <a:schemeClr val="dk1"/>
              </a:solidFill>
            </a:endParaRPr>
          </a:p>
          <a:p>
            <a:pPr marL="457200" lvl="0" indent="-323850" algn="l" rtl="0">
              <a:spcBef>
                <a:spcPts val="0"/>
              </a:spcBef>
              <a:spcAft>
                <a:spcPts val="0"/>
              </a:spcAft>
              <a:buClr>
                <a:schemeClr val="dk1"/>
              </a:buClr>
              <a:buSzPts val="1500"/>
              <a:buChar char="●"/>
            </a:pPr>
            <a:r>
              <a:rPr lang="en" sz="1500" b="1" dirty="0">
                <a:solidFill>
                  <a:schemeClr val="dk1"/>
                </a:solidFill>
              </a:rPr>
              <a:t>1895–1897</a:t>
            </a:r>
            <a:r>
              <a:rPr lang="en" sz="1500" dirty="0">
                <a:solidFill>
                  <a:schemeClr val="dk1"/>
                </a:solidFill>
              </a:rPr>
              <a:t>: Without asking for permission, Perry takes all three meteorite blocks on his ships back to New York, paying local </a:t>
            </a:r>
            <a:r>
              <a:rPr lang="en" sz="1500" dirty="0" err="1">
                <a:solidFill>
                  <a:schemeClr val="dk1"/>
                </a:solidFill>
              </a:rPr>
              <a:t>Inughuit</a:t>
            </a:r>
            <a:r>
              <a:rPr lang="en" sz="1500" dirty="0">
                <a:solidFill>
                  <a:schemeClr val="dk1"/>
                </a:solidFill>
              </a:rPr>
              <a:t> in rifles, pots, pans, and knives to lift and move them.   </a:t>
            </a:r>
            <a:endParaRPr sz="1500" dirty="0">
              <a:solidFill>
                <a:schemeClr val="dk1"/>
              </a:solidFill>
            </a:endParaRPr>
          </a:p>
          <a:p>
            <a:pPr marL="457200" lvl="0" indent="0" algn="l" rtl="0">
              <a:spcBef>
                <a:spcPts val="0"/>
              </a:spcBef>
              <a:spcAft>
                <a:spcPts val="0"/>
              </a:spcAft>
              <a:buNone/>
            </a:pPr>
            <a:endParaRPr sz="1500" dirty="0">
              <a:solidFill>
                <a:schemeClr val="dk1"/>
              </a:solidFill>
            </a:endParaRPr>
          </a:p>
        </p:txBody>
      </p:sp>
      <p:pic>
        <p:nvPicPr>
          <p:cNvPr id="175" name="Google Shape;175;p33"/>
          <p:cNvPicPr preferRelativeResize="0"/>
          <p:nvPr/>
        </p:nvPicPr>
        <p:blipFill>
          <a:blip r:embed="rId4" cstate="print">
            <a:alphaModFix/>
            <a:extLst>
              <a:ext uri="{28A0092B-C50C-407E-A947-70E740481C1C}">
                <a14:useLocalDpi xmlns:a14="http://schemas.microsoft.com/office/drawing/2010/main"/>
              </a:ext>
            </a:extLst>
          </a:blip>
          <a:stretch>
            <a:fillRect/>
          </a:stretch>
        </p:blipFill>
        <p:spPr>
          <a:xfrm>
            <a:off x="512138" y="2090875"/>
            <a:ext cx="3518012" cy="2781241"/>
          </a:xfrm>
          <a:prstGeom prst="rect">
            <a:avLst/>
          </a:prstGeom>
          <a:noFill/>
          <a:ln>
            <a:noFill/>
          </a:ln>
        </p:spPr>
      </p:pic>
      <p:pic>
        <p:nvPicPr>
          <p:cNvPr id="176" name="Google Shape;176;p33"/>
          <p:cNvPicPr preferRelativeResize="0"/>
          <p:nvPr/>
        </p:nvPicPr>
        <p:blipFill>
          <a:blip r:embed="rId5" cstate="print">
            <a:alphaModFix/>
            <a:extLst>
              <a:ext uri="{28A0092B-C50C-407E-A947-70E740481C1C}">
                <a14:useLocalDpi xmlns:a14="http://schemas.microsoft.com/office/drawing/2010/main"/>
              </a:ext>
            </a:extLst>
          </a:blip>
          <a:stretch>
            <a:fillRect/>
          </a:stretch>
        </p:blipFill>
        <p:spPr>
          <a:xfrm>
            <a:off x="4707570" y="2090875"/>
            <a:ext cx="4112420" cy="2763550"/>
          </a:xfrm>
          <a:prstGeom prst="rect">
            <a:avLst/>
          </a:prstGeom>
          <a:noFill/>
          <a:ln>
            <a:noFill/>
          </a:ln>
        </p:spPr>
      </p:pic>
      <p:sp>
        <p:nvSpPr>
          <p:cNvPr id="177" name="Google Shape;177;p33"/>
          <p:cNvSpPr txBox="1"/>
          <p:nvPr/>
        </p:nvSpPr>
        <p:spPr>
          <a:xfrm>
            <a:off x="6599095" y="4854425"/>
            <a:ext cx="2220900" cy="302400"/>
          </a:xfrm>
          <a:prstGeom prst="rect">
            <a:avLst/>
          </a:prstGeom>
          <a:noFill/>
          <a:ln>
            <a:noFill/>
          </a:ln>
        </p:spPr>
        <p:txBody>
          <a:bodyPr spcFirstLastPara="1" wrap="square" lIns="91425" tIns="27425" rIns="0" bIns="91425" anchor="t" anchorCtr="0">
            <a:noAutofit/>
          </a:bodyPr>
          <a:lstStyle/>
          <a:p>
            <a:pPr marL="0" marR="0" lvl="0" indent="0" algn="r" rtl="0">
              <a:lnSpc>
                <a:spcPct val="100000"/>
              </a:lnSpc>
              <a:spcBef>
                <a:spcPts val="0"/>
              </a:spcBef>
              <a:spcAft>
                <a:spcPts val="0"/>
              </a:spcAft>
              <a:buClr>
                <a:srgbClr val="000000"/>
              </a:buClr>
              <a:buSzPts val="1000"/>
              <a:buFont typeface="Arial"/>
              <a:buNone/>
            </a:pPr>
            <a:r>
              <a:rPr lang="en" sz="1000" b="0" i="0" u="sng" strike="noStrike" cap="none">
                <a:solidFill>
                  <a:schemeClr val="hlink"/>
                </a:solidFill>
                <a:latin typeface="Arial"/>
                <a:ea typeface="Arial"/>
                <a:cs typeface="Arial"/>
                <a:sym typeface="Arial"/>
                <a:hlinkClick r:id="rId3"/>
              </a:rPr>
              <a:t>National Geographic</a:t>
            </a:r>
            <a:endParaRPr sz="1000" b="0" i="1" u="none" strike="noStrike" cap="none">
              <a:solidFill>
                <a:srgbClr val="000000"/>
              </a:solidFill>
              <a:latin typeface="Arial"/>
              <a:ea typeface="Arial"/>
              <a:cs typeface="Arial"/>
              <a:sym typeface="Arial"/>
            </a:endParaRPr>
          </a:p>
        </p:txBody>
      </p:sp>
      <p:sp>
        <p:nvSpPr>
          <p:cNvPr id="178" name="Google Shape;178;p33"/>
          <p:cNvSpPr txBox="1"/>
          <p:nvPr/>
        </p:nvSpPr>
        <p:spPr>
          <a:xfrm>
            <a:off x="512133" y="1810692"/>
            <a:ext cx="3518009" cy="372900"/>
          </a:xfrm>
          <a:prstGeom prst="rect">
            <a:avLst/>
          </a:prstGeom>
          <a:solidFill>
            <a:schemeClr val="bg1">
              <a:lumMod val="95000"/>
            </a:schemeClr>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666666"/>
                </a:solidFill>
              </a:rPr>
              <a:t>Local </a:t>
            </a:r>
            <a:r>
              <a:rPr lang="en" dirty="0" err="1">
                <a:solidFill>
                  <a:srgbClr val="666666"/>
                </a:solidFill>
              </a:rPr>
              <a:t>Inughuit</a:t>
            </a:r>
            <a:r>
              <a:rPr lang="en" dirty="0">
                <a:solidFill>
                  <a:srgbClr val="666666"/>
                </a:solidFill>
              </a:rPr>
              <a:t> hauling a jack for meteorite</a:t>
            </a:r>
            <a:endParaRPr b="0" i="0" u="none" strike="noStrike" cap="none" dirty="0">
              <a:solidFill>
                <a:srgbClr val="666666"/>
              </a:solidFill>
              <a:latin typeface="Arial"/>
              <a:ea typeface="Arial"/>
              <a:cs typeface="Arial"/>
              <a:sym typeface="Arial"/>
            </a:endParaRPr>
          </a:p>
        </p:txBody>
      </p:sp>
      <p:sp>
        <p:nvSpPr>
          <p:cNvPr id="179" name="Google Shape;179;p33"/>
          <p:cNvSpPr txBox="1"/>
          <p:nvPr/>
        </p:nvSpPr>
        <p:spPr>
          <a:xfrm>
            <a:off x="4707565" y="1810692"/>
            <a:ext cx="4112425" cy="372900"/>
          </a:xfrm>
          <a:prstGeom prst="rect">
            <a:avLst/>
          </a:prstGeom>
          <a:solidFill>
            <a:schemeClr val="bg1">
              <a:lumMod val="95000"/>
            </a:schemeClr>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666666"/>
                </a:solidFill>
              </a:rPr>
              <a:t>“The Tent” block secured on board </a:t>
            </a:r>
            <a:r>
              <a:rPr lang="en" i="1" dirty="0">
                <a:solidFill>
                  <a:srgbClr val="666666"/>
                </a:solidFill>
              </a:rPr>
              <a:t>The Hope</a:t>
            </a:r>
            <a:endParaRPr b="0" i="1" u="none" strike="noStrike" cap="none" dirty="0">
              <a:solidFill>
                <a:srgbClr val="666666"/>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4"/>
          <p:cNvSpPr txBox="1">
            <a:spLocks noGrp="1"/>
          </p:cNvSpPr>
          <p:nvPr>
            <p:ph type="title" idx="4294967295"/>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p>
            <a:pPr marL="0" lvl="0" indent="0" algn="l" rtl="0">
              <a:lnSpc>
                <a:spcPct val="100000"/>
              </a:lnSpc>
              <a:spcBef>
                <a:spcPts val="0"/>
              </a:spcBef>
              <a:spcAft>
                <a:spcPts val="0"/>
              </a:spcAft>
              <a:buSzPts val="2800"/>
              <a:buNone/>
            </a:pPr>
            <a:r>
              <a:rPr lang="en" sz="2650"/>
              <a:t>Timeline of Cape York meteorite removal from Greenland</a:t>
            </a:r>
            <a:endParaRPr sz="2650"/>
          </a:p>
        </p:txBody>
      </p:sp>
      <p:sp>
        <p:nvSpPr>
          <p:cNvPr id="185" name="Google Shape;185;p34"/>
          <p:cNvSpPr txBox="1"/>
          <p:nvPr/>
        </p:nvSpPr>
        <p:spPr>
          <a:xfrm>
            <a:off x="0" y="687375"/>
            <a:ext cx="9003000" cy="918900"/>
          </a:xfrm>
          <a:prstGeom prst="rect">
            <a:avLst/>
          </a:prstGeom>
          <a:noFill/>
          <a:ln>
            <a:noFill/>
          </a:ln>
        </p:spPr>
        <p:txBody>
          <a:bodyPr spcFirstLastPara="1" wrap="square" lIns="91425" tIns="91425" rIns="91425" bIns="91425" anchor="t" anchorCtr="0">
            <a:noAutofit/>
          </a:bodyPr>
          <a:lstStyle/>
          <a:p>
            <a:pPr marL="457200" lvl="0" indent="-323850" algn="l" rtl="0">
              <a:spcBef>
                <a:spcPts val="0"/>
              </a:spcBef>
              <a:spcAft>
                <a:spcPts val="0"/>
              </a:spcAft>
              <a:buClr>
                <a:schemeClr val="dk1"/>
              </a:buClr>
              <a:buSzPts val="1500"/>
              <a:buChar char="●"/>
            </a:pPr>
            <a:r>
              <a:rPr lang="en" sz="1500" b="1">
                <a:solidFill>
                  <a:schemeClr val="dk1"/>
                </a:solidFill>
              </a:rPr>
              <a:t>1909</a:t>
            </a:r>
            <a:r>
              <a:rPr lang="en" sz="1500">
                <a:solidFill>
                  <a:schemeClr val="dk1"/>
                </a:solidFill>
              </a:rPr>
              <a:t>: Josephine Peary, Peary’s wife who accompanied him on the 1897 Greenland trip, sells “the Tent” to AMNH for $40,000, or $1M in today’s dollars. She claimed Peary gave them to her, and that it was the only property she had to raise her children in the event her husband died. </a:t>
            </a:r>
            <a:endParaRPr sz="1500">
              <a:solidFill>
                <a:schemeClr val="dk1"/>
              </a:solidFill>
            </a:endParaRPr>
          </a:p>
        </p:txBody>
      </p:sp>
      <p:pic>
        <p:nvPicPr>
          <p:cNvPr id="186" name="Google Shape;186;p34"/>
          <p:cNvPicPr preferRelativeResize="0"/>
          <p:nvPr/>
        </p:nvPicPr>
        <p:blipFill rotWithShape="1">
          <a:blip r:embed="rId3" cstate="print">
            <a:alphaModFix/>
            <a:extLst>
              <a:ext uri="{28A0092B-C50C-407E-A947-70E740481C1C}">
                <a14:useLocalDpi xmlns:a14="http://schemas.microsoft.com/office/drawing/2010/main"/>
              </a:ext>
            </a:extLst>
          </a:blip>
          <a:srcRect/>
          <a:stretch/>
        </p:blipFill>
        <p:spPr>
          <a:xfrm>
            <a:off x="183150" y="1921125"/>
            <a:ext cx="3614099" cy="2899302"/>
          </a:xfrm>
          <a:prstGeom prst="rect">
            <a:avLst/>
          </a:prstGeom>
          <a:noFill/>
          <a:ln>
            <a:noFill/>
          </a:ln>
        </p:spPr>
      </p:pic>
      <p:sp>
        <p:nvSpPr>
          <p:cNvPr id="187" name="Google Shape;187;p34"/>
          <p:cNvSpPr txBox="1"/>
          <p:nvPr/>
        </p:nvSpPr>
        <p:spPr>
          <a:xfrm>
            <a:off x="145650" y="4820425"/>
            <a:ext cx="3651599" cy="302400"/>
          </a:xfrm>
          <a:prstGeom prst="rect">
            <a:avLst/>
          </a:prstGeom>
          <a:noFill/>
          <a:ln>
            <a:noFill/>
          </a:ln>
        </p:spPr>
        <p:txBody>
          <a:bodyPr spcFirstLastPara="1" wrap="square" lIns="91425" tIns="27425" rIns="0" bIns="91425" anchor="t" anchorCtr="0">
            <a:noAutofit/>
          </a:bodyPr>
          <a:lstStyle/>
          <a:p>
            <a:pPr marL="0" marR="0" lvl="0" indent="0" algn="r" rtl="0">
              <a:lnSpc>
                <a:spcPct val="100000"/>
              </a:lnSpc>
              <a:spcBef>
                <a:spcPts val="0"/>
              </a:spcBef>
              <a:spcAft>
                <a:spcPts val="0"/>
              </a:spcAft>
              <a:buClr>
                <a:srgbClr val="000000"/>
              </a:buClr>
              <a:buSzPts val="1000"/>
              <a:buFont typeface="Arial"/>
              <a:buNone/>
            </a:pPr>
            <a:r>
              <a:rPr lang="en" sz="1000" dirty="0">
                <a:solidFill>
                  <a:srgbClr val="202122"/>
                </a:solidFill>
                <a:highlight>
                  <a:srgbClr val="FFFFFF"/>
                </a:highlight>
              </a:rPr>
              <a:t>American Museum of Natural History</a:t>
            </a:r>
            <a:endParaRPr sz="1000" b="0" i="0" u="none" strike="noStrike" cap="none" dirty="0">
              <a:solidFill>
                <a:srgbClr val="000000"/>
              </a:solidFill>
              <a:latin typeface="Arial"/>
              <a:ea typeface="Arial"/>
              <a:cs typeface="Arial"/>
              <a:sym typeface="Arial"/>
            </a:endParaRPr>
          </a:p>
        </p:txBody>
      </p:sp>
      <p:sp>
        <p:nvSpPr>
          <p:cNvPr id="188" name="Google Shape;188;p34"/>
          <p:cNvSpPr txBox="1"/>
          <p:nvPr/>
        </p:nvSpPr>
        <p:spPr>
          <a:xfrm>
            <a:off x="183149" y="1684736"/>
            <a:ext cx="3614099" cy="372900"/>
          </a:xfrm>
          <a:prstGeom prst="rect">
            <a:avLst/>
          </a:prstGeom>
          <a:solidFill>
            <a:schemeClr val="bg1">
              <a:lumMod val="9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666666"/>
                </a:solidFill>
              </a:rPr>
              <a:t>28 horses hauling </a:t>
            </a:r>
            <a:r>
              <a:rPr lang="en" dirty="0" err="1">
                <a:solidFill>
                  <a:srgbClr val="666666"/>
                </a:solidFill>
              </a:rPr>
              <a:t>Ahnighito</a:t>
            </a:r>
            <a:r>
              <a:rPr lang="en" dirty="0">
                <a:solidFill>
                  <a:srgbClr val="666666"/>
                </a:solidFill>
              </a:rPr>
              <a:t> to AMNH</a:t>
            </a:r>
            <a:endParaRPr b="0" i="0" u="none" strike="noStrike" cap="none" dirty="0">
              <a:solidFill>
                <a:srgbClr val="666666"/>
              </a:solidFill>
              <a:latin typeface="Arial"/>
              <a:ea typeface="Arial"/>
              <a:cs typeface="Arial"/>
              <a:sym typeface="Arial"/>
            </a:endParaRPr>
          </a:p>
        </p:txBody>
      </p:sp>
      <p:pic>
        <p:nvPicPr>
          <p:cNvPr id="189" name="Google Shape;189;p34"/>
          <p:cNvPicPr preferRelativeResize="0"/>
          <p:nvPr/>
        </p:nvPicPr>
        <p:blipFill>
          <a:blip r:embed="rId4" cstate="print">
            <a:alphaModFix/>
            <a:extLst>
              <a:ext uri="{28A0092B-C50C-407E-A947-70E740481C1C}">
                <a14:useLocalDpi xmlns:a14="http://schemas.microsoft.com/office/drawing/2010/main"/>
              </a:ext>
            </a:extLst>
          </a:blip>
          <a:stretch>
            <a:fillRect/>
          </a:stretch>
        </p:blipFill>
        <p:spPr>
          <a:xfrm>
            <a:off x="3972698" y="2744250"/>
            <a:ext cx="2810140" cy="2096274"/>
          </a:xfrm>
          <a:prstGeom prst="rect">
            <a:avLst/>
          </a:prstGeom>
          <a:noFill/>
          <a:ln>
            <a:noFill/>
          </a:ln>
        </p:spPr>
      </p:pic>
      <p:sp>
        <p:nvSpPr>
          <p:cNvPr id="190" name="Google Shape;190;p34"/>
          <p:cNvSpPr txBox="1"/>
          <p:nvPr/>
        </p:nvSpPr>
        <p:spPr>
          <a:xfrm>
            <a:off x="4561950" y="4820425"/>
            <a:ext cx="2220900" cy="302400"/>
          </a:xfrm>
          <a:prstGeom prst="rect">
            <a:avLst/>
          </a:prstGeom>
          <a:noFill/>
          <a:ln>
            <a:noFill/>
          </a:ln>
        </p:spPr>
        <p:txBody>
          <a:bodyPr spcFirstLastPara="1" wrap="square" lIns="91425" tIns="27425" rIns="0" bIns="91425" anchor="t" anchorCtr="0">
            <a:noAutofit/>
          </a:bodyPr>
          <a:lstStyle/>
          <a:p>
            <a:pPr marL="0" marR="0" lvl="0" indent="0" algn="r" rtl="0">
              <a:lnSpc>
                <a:spcPct val="100000"/>
              </a:lnSpc>
              <a:spcBef>
                <a:spcPts val="0"/>
              </a:spcBef>
              <a:spcAft>
                <a:spcPts val="0"/>
              </a:spcAft>
              <a:buClr>
                <a:srgbClr val="000000"/>
              </a:buClr>
              <a:buSzPts val="1000"/>
              <a:buFont typeface="Arial"/>
              <a:buNone/>
            </a:pPr>
            <a:r>
              <a:rPr lang="en" sz="1000" b="0" i="0" u="sng" strike="noStrike" cap="none">
                <a:solidFill>
                  <a:schemeClr val="hlink"/>
                </a:solidFill>
                <a:latin typeface="Arial"/>
                <a:ea typeface="Arial"/>
                <a:cs typeface="Arial"/>
                <a:sym typeface="Arial"/>
                <a:hlinkClick r:id="rId5"/>
              </a:rPr>
              <a:t>National Geographic</a:t>
            </a:r>
            <a:endParaRPr sz="1000" b="0" i="1" u="none" strike="noStrike" cap="none">
              <a:solidFill>
                <a:srgbClr val="000000"/>
              </a:solidFill>
              <a:latin typeface="Arial"/>
              <a:ea typeface="Arial"/>
              <a:cs typeface="Arial"/>
              <a:sym typeface="Arial"/>
            </a:endParaRPr>
          </a:p>
        </p:txBody>
      </p:sp>
      <p:sp>
        <p:nvSpPr>
          <p:cNvPr id="191" name="Google Shape;191;p34"/>
          <p:cNvSpPr txBox="1"/>
          <p:nvPr/>
        </p:nvSpPr>
        <p:spPr>
          <a:xfrm>
            <a:off x="3972698" y="2247052"/>
            <a:ext cx="2809402" cy="497198"/>
          </a:xfrm>
          <a:prstGeom prst="rect">
            <a:avLst/>
          </a:prstGeom>
          <a:solidFill>
            <a:schemeClr val="bg1">
              <a:lumMod val="9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666666"/>
                </a:solidFill>
              </a:rPr>
              <a:t>Josephine Peary with daughter Marie </a:t>
            </a:r>
            <a:r>
              <a:rPr lang="en" dirty="0" err="1">
                <a:solidFill>
                  <a:srgbClr val="666666"/>
                </a:solidFill>
              </a:rPr>
              <a:t>Ahnighito</a:t>
            </a:r>
            <a:r>
              <a:rPr lang="en" dirty="0">
                <a:solidFill>
                  <a:srgbClr val="666666"/>
                </a:solidFill>
              </a:rPr>
              <a:t> Peary</a:t>
            </a:r>
            <a:endParaRPr b="0" i="0" u="none" strike="noStrike" cap="none" dirty="0">
              <a:solidFill>
                <a:srgbClr val="666666"/>
              </a:solidFill>
              <a:latin typeface="Arial"/>
              <a:ea typeface="Arial"/>
              <a:cs typeface="Arial"/>
              <a:sym typeface="Arial"/>
            </a:endParaRPr>
          </a:p>
        </p:txBody>
      </p:sp>
      <p:pic>
        <p:nvPicPr>
          <p:cNvPr id="192" name="Google Shape;192;p34"/>
          <p:cNvPicPr preferRelativeResize="0"/>
          <p:nvPr/>
        </p:nvPicPr>
        <p:blipFill>
          <a:blip r:embed="rId6" cstate="print">
            <a:alphaModFix/>
            <a:extLst>
              <a:ext uri="{28A0092B-C50C-407E-A947-70E740481C1C}">
                <a14:useLocalDpi xmlns:a14="http://schemas.microsoft.com/office/drawing/2010/main"/>
              </a:ext>
            </a:extLst>
          </a:blip>
          <a:stretch>
            <a:fillRect/>
          </a:stretch>
        </p:blipFill>
        <p:spPr>
          <a:xfrm>
            <a:off x="7034488" y="2362300"/>
            <a:ext cx="1980164" cy="2458134"/>
          </a:xfrm>
          <a:prstGeom prst="rect">
            <a:avLst/>
          </a:prstGeom>
          <a:noFill/>
          <a:ln>
            <a:noFill/>
          </a:ln>
        </p:spPr>
      </p:pic>
      <p:sp>
        <p:nvSpPr>
          <p:cNvPr id="193" name="Google Shape;193;p34"/>
          <p:cNvSpPr txBox="1"/>
          <p:nvPr/>
        </p:nvSpPr>
        <p:spPr>
          <a:xfrm>
            <a:off x="7033738" y="1828800"/>
            <a:ext cx="1980914" cy="556274"/>
          </a:xfrm>
          <a:prstGeom prst="rect">
            <a:avLst/>
          </a:prstGeom>
          <a:solidFill>
            <a:schemeClr val="bg1">
              <a:lumMod val="9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350" dirty="0">
                <a:solidFill>
                  <a:srgbClr val="666666"/>
                </a:solidFill>
              </a:rPr>
              <a:t>Josephine Peary’s </a:t>
            </a:r>
            <a:r>
              <a:rPr lang="en" sz="1350" i="1" dirty="0">
                <a:solidFill>
                  <a:srgbClr val="666666"/>
                </a:solidFill>
              </a:rPr>
              <a:t>The Snow Baby </a:t>
            </a:r>
            <a:r>
              <a:rPr lang="en" sz="1350" dirty="0">
                <a:solidFill>
                  <a:srgbClr val="666666"/>
                </a:solidFill>
              </a:rPr>
              <a:t>(1901)</a:t>
            </a:r>
            <a:endParaRPr sz="1350" b="0" i="0" u="none" strike="noStrike" cap="none" dirty="0">
              <a:solidFill>
                <a:srgbClr val="666666"/>
              </a:solidFill>
              <a:latin typeface="Arial"/>
              <a:ea typeface="Arial"/>
              <a:cs typeface="Arial"/>
              <a:sym typeface="Arial"/>
            </a:endParaRPr>
          </a:p>
        </p:txBody>
      </p:sp>
      <p:sp>
        <p:nvSpPr>
          <p:cNvPr id="194" name="Google Shape;194;p34"/>
          <p:cNvSpPr txBox="1"/>
          <p:nvPr/>
        </p:nvSpPr>
        <p:spPr>
          <a:xfrm>
            <a:off x="6782100" y="4820425"/>
            <a:ext cx="2220900" cy="302400"/>
          </a:xfrm>
          <a:prstGeom prst="rect">
            <a:avLst/>
          </a:prstGeom>
          <a:noFill/>
          <a:ln>
            <a:noFill/>
          </a:ln>
        </p:spPr>
        <p:txBody>
          <a:bodyPr spcFirstLastPara="1" wrap="square" lIns="91425" tIns="27425" rIns="0" bIns="91425" anchor="t" anchorCtr="0">
            <a:noAutofit/>
          </a:bodyPr>
          <a:lstStyle/>
          <a:p>
            <a:pPr marL="0" marR="0" lvl="0" indent="0" algn="r" rtl="0">
              <a:lnSpc>
                <a:spcPct val="100000"/>
              </a:lnSpc>
              <a:spcBef>
                <a:spcPts val="0"/>
              </a:spcBef>
              <a:spcAft>
                <a:spcPts val="0"/>
              </a:spcAft>
              <a:buClr>
                <a:srgbClr val="000000"/>
              </a:buClr>
              <a:buSzPts val="1000"/>
              <a:buFont typeface="Arial"/>
              <a:buNone/>
            </a:pPr>
            <a:r>
              <a:rPr lang="en" sz="1000" u="sng">
                <a:solidFill>
                  <a:schemeClr val="hlink"/>
                </a:solidFill>
                <a:hlinkClick r:id="rId7"/>
              </a:rPr>
              <a:t>Frederick A. Stokes Company</a:t>
            </a:r>
            <a:endParaRPr sz="1000" b="0" i="1" u="none" strike="noStrike" cap="non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pic>
        <p:nvPicPr>
          <p:cNvPr id="199" name="Google Shape;199;p35"/>
          <p:cNvPicPr preferRelativeResize="0"/>
          <p:nvPr/>
        </p:nvPicPr>
        <p:blipFill rotWithShape="1">
          <a:blip r:embed="rId3" cstate="print">
            <a:alphaModFix/>
            <a:extLst>
              <a:ext uri="{28A0092B-C50C-407E-A947-70E740481C1C}">
                <a14:useLocalDpi xmlns:a14="http://schemas.microsoft.com/office/drawing/2010/main"/>
              </a:ext>
            </a:extLst>
          </a:blip>
          <a:srcRect/>
          <a:stretch/>
        </p:blipFill>
        <p:spPr>
          <a:xfrm>
            <a:off x="260640" y="1121328"/>
            <a:ext cx="5334401" cy="3637750"/>
          </a:xfrm>
          <a:prstGeom prst="rect">
            <a:avLst/>
          </a:prstGeom>
          <a:noFill/>
          <a:ln>
            <a:noFill/>
          </a:ln>
        </p:spPr>
      </p:pic>
      <p:sp>
        <p:nvSpPr>
          <p:cNvPr id="200" name="Google Shape;200;p35"/>
          <p:cNvSpPr txBox="1"/>
          <p:nvPr/>
        </p:nvSpPr>
        <p:spPr>
          <a:xfrm>
            <a:off x="260639" y="4686654"/>
            <a:ext cx="5334401" cy="384422"/>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Clr>
                <a:srgbClr val="000000"/>
              </a:buClr>
              <a:buSzPts val="1100"/>
              <a:buFont typeface="Arial"/>
              <a:buNone/>
            </a:pPr>
            <a:r>
              <a:rPr lang="en-US" sz="1100" b="0" i="0" u="sng" strike="noStrike" cap="none" dirty="0">
                <a:solidFill>
                  <a:schemeClr val="hlink"/>
                </a:solidFill>
                <a:latin typeface="Arial"/>
                <a:ea typeface="Arial"/>
                <a:cs typeface="Arial"/>
                <a:sym typeface="Arial"/>
                <a:hlinkClick r:id="rId4"/>
              </a:rPr>
              <a:t>Caught in the Middle: the Tragic Life of Minik Wallace</a:t>
            </a:r>
            <a:endParaRPr sz="1400" b="0" i="0" u="none" strike="noStrike" cap="none" dirty="0">
              <a:solidFill>
                <a:srgbClr val="000000"/>
              </a:solidFill>
              <a:latin typeface="Arial"/>
              <a:ea typeface="Arial"/>
              <a:cs typeface="Arial"/>
              <a:sym typeface="Arial"/>
            </a:endParaRPr>
          </a:p>
        </p:txBody>
      </p:sp>
      <p:sp>
        <p:nvSpPr>
          <p:cNvPr id="201" name="Google Shape;201;p35"/>
          <p:cNvSpPr txBox="1">
            <a:spLocks noGrp="1"/>
          </p:cNvSpPr>
          <p:nvPr>
            <p:ph type="title" idx="4294967295"/>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p>
            <a:pPr marL="0" lvl="0" indent="0" algn="l" rtl="0">
              <a:lnSpc>
                <a:spcPct val="100000"/>
              </a:lnSpc>
              <a:spcBef>
                <a:spcPts val="0"/>
              </a:spcBef>
              <a:spcAft>
                <a:spcPts val="0"/>
              </a:spcAft>
              <a:buSzPts val="2800"/>
              <a:buNone/>
            </a:pPr>
            <a:r>
              <a:rPr lang="en" sz="2650"/>
              <a:t>Peary also brought six Inughuit to New York</a:t>
            </a:r>
            <a:endParaRPr sz="2650"/>
          </a:p>
        </p:txBody>
      </p:sp>
      <p:sp>
        <p:nvSpPr>
          <p:cNvPr id="7" name="Google Shape;188;p34">
            <a:extLst>
              <a:ext uri="{FF2B5EF4-FFF2-40B4-BE49-F238E27FC236}">
                <a16:creationId xmlns:a16="http://schemas.microsoft.com/office/drawing/2014/main" id="{45644115-5CBB-4A43-97E2-3F12C426A453}"/>
              </a:ext>
            </a:extLst>
          </p:cNvPr>
          <p:cNvSpPr txBox="1"/>
          <p:nvPr/>
        </p:nvSpPr>
        <p:spPr>
          <a:xfrm>
            <a:off x="260639" y="768906"/>
            <a:ext cx="5334401" cy="372900"/>
          </a:xfrm>
          <a:prstGeom prst="rect">
            <a:avLst/>
          </a:prstGeom>
          <a:solidFill>
            <a:schemeClr val="bg1">
              <a:lumMod val="9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666666"/>
                </a:solidFill>
              </a:rPr>
              <a:t>Six </a:t>
            </a:r>
            <a:r>
              <a:rPr lang="en" dirty="0" err="1">
                <a:solidFill>
                  <a:srgbClr val="666666"/>
                </a:solidFill>
              </a:rPr>
              <a:t>Inughuit</a:t>
            </a:r>
            <a:r>
              <a:rPr lang="en" dirty="0">
                <a:solidFill>
                  <a:srgbClr val="666666"/>
                </a:solidFill>
              </a:rPr>
              <a:t> aboard </a:t>
            </a:r>
            <a:r>
              <a:rPr lang="en" i="1" dirty="0">
                <a:solidFill>
                  <a:srgbClr val="666666"/>
                </a:solidFill>
              </a:rPr>
              <a:t>The Hope </a:t>
            </a:r>
            <a:r>
              <a:rPr lang="en" dirty="0" err="1">
                <a:solidFill>
                  <a:srgbClr val="666666"/>
                </a:solidFill>
              </a:rPr>
              <a:t>en</a:t>
            </a:r>
            <a:r>
              <a:rPr lang="en" dirty="0">
                <a:solidFill>
                  <a:srgbClr val="666666"/>
                </a:solidFill>
              </a:rPr>
              <a:t>-route to New York, 1897</a:t>
            </a:r>
            <a:endParaRPr b="0" i="0" u="none" strike="noStrike" cap="none" dirty="0">
              <a:solidFill>
                <a:srgbClr val="666666"/>
              </a:solidFill>
              <a:latin typeface="Arial"/>
              <a:ea typeface="Arial"/>
              <a:cs typeface="Arial"/>
              <a:sym typeface="Arial"/>
            </a:endParaRPr>
          </a:p>
        </p:txBody>
      </p:sp>
      <p:sp>
        <p:nvSpPr>
          <p:cNvPr id="4" name="Rectangle 3">
            <a:extLst>
              <a:ext uri="{FF2B5EF4-FFF2-40B4-BE49-F238E27FC236}">
                <a16:creationId xmlns:a16="http://schemas.microsoft.com/office/drawing/2014/main" id="{40EFFEAC-BA83-F240-9768-574D0E2E8E3C}"/>
              </a:ext>
            </a:extLst>
          </p:cNvPr>
          <p:cNvSpPr/>
          <p:nvPr/>
        </p:nvSpPr>
        <p:spPr>
          <a:xfrm>
            <a:off x="1128744" y="2434838"/>
            <a:ext cx="619559" cy="246221"/>
          </a:xfrm>
          <a:prstGeom prst="rect">
            <a:avLst/>
          </a:prstGeom>
          <a:solidFill>
            <a:schemeClr val="bg1"/>
          </a:solidFill>
          <a:ln>
            <a:solidFill>
              <a:schemeClr val="tx1"/>
            </a:solidFill>
          </a:ln>
        </p:spPr>
        <p:txBody>
          <a:bodyPr wrap="square" anchor="ctr">
            <a:spAutoFit/>
          </a:bodyPr>
          <a:lstStyle/>
          <a:p>
            <a:pPr algn="ctr"/>
            <a:r>
              <a:rPr lang="en-US" sz="1000" dirty="0" err="1">
                <a:solidFill>
                  <a:schemeClr val="tx1"/>
                </a:solidFill>
              </a:rPr>
              <a:t>Nuktaq</a:t>
            </a:r>
            <a:endParaRPr lang="en-US" sz="1000" dirty="0">
              <a:solidFill>
                <a:schemeClr val="tx1"/>
              </a:solidFill>
            </a:endParaRPr>
          </a:p>
        </p:txBody>
      </p:sp>
      <p:sp>
        <p:nvSpPr>
          <p:cNvPr id="9" name="Rectangle 8">
            <a:extLst>
              <a:ext uri="{FF2B5EF4-FFF2-40B4-BE49-F238E27FC236}">
                <a16:creationId xmlns:a16="http://schemas.microsoft.com/office/drawing/2014/main" id="{328DF343-7C87-9D4E-917D-8A652D1FC58A}"/>
              </a:ext>
            </a:extLst>
          </p:cNvPr>
          <p:cNvSpPr/>
          <p:nvPr/>
        </p:nvSpPr>
        <p:spPr>
          <a:xfrm>
            <a:off x="2094022" y="2995002"/>
            <a:ext cx="728084" cy="246221"/>
          </a:xfrm>
          <a:prstGeom prst="rect">
            <a:avLst/>
          </a:prstGeom>
          <a:solidFill>
            <a:schemeClr val="bg1"/>
          </a:solidFill>
          <a:ln>
            <a:solidFill>
              <a:schemeClr val="tx1"/>
            </a:solidFill>
          </a:ln>
        </p:spPr>
        <p:txBody>
          <a:bodyPr wrap="none" anchor="ctr">
            <a:spAutoFit/>
          </a:bodyPr>
          <a:lstStyle/>
          <a:p>
            <a:pPr algn="ctr"/>
            <a:r>
              <a:rPr lang="en-US" sz="1000" dirty="0" err="1">
                <a:solidFill>
                  <a:schemeClr val="tx1"/>
                </a:solidFill>
              </a:rPr>
              <a:t>Atangana</a:t>
            </a:r>
            <a:endParaRPr lang="en-US" sz="1000" dirty="0">
              <a:solidFill>
                <a:schemeClr val="tx1"/>
              </a:solidFill>
            </a:endParaRPr>
          </a:p>
        </p:txBody>
      </p:sp>
      <p:sp>
        <p:nvSpPr>
          <p:cNvPr id="11" name="Rectangle 10">
            <a:extLst>
              <a:ext uri="{FF2B5EF4-FFF2-40B4-BE49-F238E27FC236}">
                <a16:creationId xmlns:a16="http://schemas.microsoft.com/office/drawing/2014/main" id="{B49D369D-86A2-0A42-9901-F3BD121E64F1}"/>
              </a:ext>
            </a:extLst>
          </p:cNvPr>
          <p:cNvSpPr/>
          <p:nvPr/>
        </p:nvSpPr>
        <p:spPr>
          <a:xfrm>
            <a:off x="2966064" y="2995001"/>
            <a:ext cx="901209" cy="246221"/>
          </a:xfrm>
          <a:prstGeom prst="rect">
            <a:avLst/>
          </a:prstGeom>
          <a:solidFill>
            <a:schemeClr val="bg1"/>
          </a:solidFill>
          <a:ln>
            <a:solidFill>
              <a:schemeClr val="tx1"/>
            </a:solidFill>
          </a:ln>
        </p:spPr>
        <p:txBody>
          <a:bodyPr wrap="none" anchor="ctr">
            <a:spAutoFit/>
          </a:bodyPr>
          <a:lstStyle/>
          <a:p>
            <a:pPr algn="ctr"/>
            <a:r>
              <a:rPr lang="en-US" sz="1000" dirty="0">
                <a:solidFill>
                  <a:schemeClr val="tx1"/>
                </a:solidFill>
              </a:rPr>
              <a:t>Albert </a:t>
            </a:r>
            <a:r>
              <a:rPr lang="en-US" sz="1000" dirty="0" err="1">
                <a:solidFill>
                  <a:schemeClr val="tx1"/>
                </a:solidFill>
              </a:rPr>
              <a:t>Operti</a:t>
            </a:r>
            <a:endParaRPr lang="en-US" sz="1000" dirty="0">
              <a:solidFill>
                <a:schemeClr val="tx1"/>
              </a:solidFill>
            </a:endParaRPr>
          </a:p>
        </p:txBody>
      </p:sp>
      <p:sp>
        <p:nvSpPr>
          <p:cNvPr id="12" name="Rectangle 11">
            <a:extLst>
              <a:ext uri="{FF2B5EF4-FFF2-40B4-BE49-F238E27FC236}">
                <a16:creationId xmlns:a16="http://schemas.microsoft.com/office/drawing/2014/main" id="{6D9A08B3-5123-A640-8D30-78712E64A737}"/>
              </a:ext>
            </a:extLst>
          </p:cNvPr>
          <p:cNvSpPr/>
          <p:nvPr/>
        </p:nvSpPr>
        <p:spPr>
          <a:xfrm>
            <a:off x="3416668" y="2098902"/>
            <a:ext cx="503664" cy="246221"/>
          </a:xfrm>
          <a:prstGeom prst="rect">
            <a:avLst/>
          </a:prstGeom>
          <a:solidFill>
            <a:schemeClr val="bg1"/>
          </a:solidFill>
          <a:ln>
            <a:solidFill>
              <a:schemeClr val="tx1"/>
            </a:solidFill>
          </a:ln>
        </p:spPr>
        <p:txBody>
          <a:bodyPr wrap="none" anchor="ctr">
            <a:spAutoFit/>
          </a:bodyPr>
          <a:lstStyle/>
          <a:p>
            <a:pPr algn="ctr"/>
            <a:r>
              <a:rPr lang="en-US" sz="1000" dirty="0" err="1">
                <a:solidFill>
                  <a:schemeClr val="tx1"/>
                </a:solidFill>
              </a:rPr>
              <a:t>Aviaq</a:t>
            </a:r>
            <a:endParaRPr lang="en-US" sz="1000" dirty="0">
              <a:solidFill>
                <a:schemeClr val="tx1"/>
              </a:solidFill>
            </a:endParaRPr>
          </a:p>
        </p:txBody>
      </p:sp>
      <p:sp>
        <p:nvSpPr>
          <p:cNvPr id="13" name="Rectangle 12">
            <a:extLst>
              <a:ext uri="{FF2B5EF4-FFF2-40B4-BE49-F238E27FC236}">
                <a16:creationId xmlns:a16="http://schemas.microsoft.com/office/drawing/2014/main" id="{07C96A25-8932-A54B-BBAA-2EC314CF4257}"/>
              </a:ext>
            </a:extLst>
          </p:cNvPr>
          <p:cNvSpPr/>
          <p:nvPr/>
        </p:nvSpPr>
        <p:spPr>
          <a:xfrm>
            <a:off x="2057760" y="1843403"/>
            <a:ext cx="511680" cy="246221"/>
          </a:xfrm>
          <a:prstGeom prst="rect">
            <a:avLst/>
          </a:prstGeom>
          <a:solidFill>
            <a:srgbClr val="FFD579"/>
          </a:solidFill>
          <a:ln>
            <a:solidFill>
              <a:schemeClr val="tx1"/>
            </a:solidFill>
          </a:ln>
        </p:spPr>
        <p:txBody>
          <a:bodyPr wrap="none" anchor="ctr">
            <a:spAutoFit/>
          </a:bodyPr>
          <a:lstStyle/>
          <a:p>
            <a:pPr algn="ctr"/>
            <a:r>
              <a:rPr lang="en-US" sz="1000" b="1" dirty="0" err="1">
                <a:solidFill>
                  <a:schemeClr val="tx1"/>
                </a:solidFill>
              </a:rPr>
              <a:t>Minik</a:t>
            </a:r>
            <a:endParaRPr lang="en-US" sz="1000" b="1" dirty="0">
              <a:solidFill>
                <a:schemeClr val="tx1"/>
              </a:solidFill>
            </a:endParaRPr>
          </a:p>
        </p:txBody>
      </p:sp>
      <p:sp>
        <p:nvSpPr>
          <p:cNvPr id="14" name="Rectangle 13">
            <a:extLst>
              <a:ext uri="{FF2B5EF4-FFF2-40B4-BE49-F238E27FC236}">
                <a16:creationId xmlns:a16="http://schemas.microsoft.com/office/drawing/2014/main" id="{F2AAF848-3CD6-7948-8837-44947AB67610}"/>
              </a:ext>
            </a:extLst>
          </p:cNvPr>
          <p:cNvSpPr/>
          <p:nvPr/>
        </p:nvSpPr>
        <p:spPr>
          <a:xfrm>
            <a:off x="3427426" y="1262112"/>
            <a:ext cx="1973617" cy="246221"/>
          </a:xfrm>
          <a:prstGeom prst="rect">
            <a:avLst/>
          </a:prstGeom>
          <a:solidFill>
            <a:schemeClr val="bg1"/>
          </a:solidFill>
          <a:ln>
            <a:solidFill>
              <a:schemeClr val="tx1"/>
            </a:solidFill>
          </a:ln>
        </p:spPr>
        <p:txBody>
          <a:bodyPr wrap="none" anchor="ctr">
            <a:spAutoFit/>
          </a:bodyPr>
          <a:lstStyle/>
          <a:p>
            <a:pPr algn="ctr"/>
            <a:r>
              <a:rPr lang="en-US" sz="1000" dirty="0" err="1">
                <a:solidFill>
                  <a:schemeClr val="tx1"/>
                </a:solidFill>
              </a:rPr>
              <a:t>Qisuk</a:t>
            </a:r>
            <a:r>
              <a:rPr lang="en-US" sz="1000" dirty="0">
                <a:solidFill>
                  <a:schemeClr val="tx1"/>
                </a:solidFill>
              </a:rPr>
              <a:t>, </a:t>
            </a:r>
            <a:r>
              <a:rPr lang="en-US" sz="1000" dirty="0" err="1">
                <a:solidFill>
                  <a:schemeClr val="tx1"/>
                </a:solidFill>
              </a:rPr>
              <a:t>Minik’s</a:t>
            </a:r>
            <a:r>
              <a:rPr lang="en-US" sz="1000" dirty="0">
                <a:solidFill>
                  <a:schemeClr val="tx1"/>
                </a:solidFill>
              </a:rPr>
              <a:t> father, widowed</a:t>
            </a:r>
          </a:p>
        </p:txBody>
      </p:sp>
      <p:sp>
        <p:nvSpPr>
          <p:cNvPr id="15" name="Rectangle 14">
            <a:extLst>
              <a:ext uri="{FF2B5EF4-FFF2-40B4-BE49-F238E27FC236}">
                <a16:creationId xmlns:a16="http://schemas.microsoft.com/office/drawing/2014/main" id="{D68DB66D-3F19-3F4A-A853-6B7AF69EB369}"/>
              </a:ext>
            </a:extLst>
          </p:cNvPr>
          <p:cNvSpPr/>
          <p:nvPr/>
        </p:nvSpPr>
        <p:spPr>
          <a:xfrm>
            <a:off x="4084479" y="2578295"/>
            <a:ext cx="909224" cy="246221"/>
          </a:xfrm>
          <a:prstGeom prst="rect">
            <a:avLst/>
          </a:prstGeom>
          <a:solidFill>
            <a:schemeClr val="bg1"/>
          </a:solidFill>
          <a:ln>
            <a:solidFill>
              <a:schemeClr val="tx1"/>
            </a:solidFill>
          </a:ln>
        </p:spPr>
        <p:txBody>
          <a:bodyPr wrap="none" anchor="ctr">
            <a:spAutoFit/>
          </a:bodyPr>
          <a:lstStyle/>
          <a:p>
            <a:pPr algn="ctr"/>
            <a:r>
              <a:rPr lang="en-US" sz="1000" dirty="0" err="1">
                <a:solidFill>
                  <a:schemeClr val="tx1"/>
                </a:solidFill>
              </a:rPr>
              <a:t>Uisaakassak</a:t>
            </a:r>
            <a:endParaRPr lang="en-US" sz="1000" dirty="0">
              <a:solidFill>
                <a:schemeClr val="tx1"/>
              </a:solidFill>
            </a:endParaRPr>
          </a:p>
        </p:txBody>
      </p:sp>
      <p:sp>
        <p:nvSpPr>
          <p:cNvPr id="16" name="Google Shape;174;p33">
            <a:extLst>
              <a:ext uri="{FF2B5EF4-FFF2-40B4-BE49-F238E27FC236}">
                <a16:creationId xmlns:a16="http://schemas.microsoft.com/office/drawing/2014/main" id="{80128DCC-0C11-E441-B4DF-128F0A0D4ADE}"/>
              </a:ext>
            </a:extLst>
          </p:cNvPr>
          <p:cNvSpPr txBox="1"/>
          <p:nvPr/>
        </p:nvSpPr>
        <p:spPr>
          <a:xfrm>
            <a:off x="5725468" y="1521437"/>
            <a:ext cx="3257167" cy="2047778"/>
          </a:xfrm>
          <a:prstGeom prst="rect">
            <a:avLst/>
          </a:prstGeom>
          <a:noFill/>
          <a:ln>
            <a:noFill/>
          </a:ln>
        </p:spPr>
        <p:txBody>
          <a:bodyPr spcFirstLastPara="1" wrap="square" lIns="91425" tIns="91425" rIns="91425" bIns="91425" anchor="t" anchorCtr="0">
            <a:noAutofit/>
          </a:bodyPr>
          <a:lstStyle/>
          <a:p>
            <a:pPr marL="133350" lvl="0" algn="l" rtl="0">
              <a:spcBef>
                <a:spcPts val="0"/>
              </a:spcBef>
              <a:spcAft>
                <a:spcPts val="0"/>
              </a:spcAft>
              <a:buClr>
                <a:schemeClr val="dk1"/>
              </a:buClr>
              <a:buSzPts val="1500"/>
            </a:pPr>
            <a:r>
              <a:rPr lang="en" sz="1500" b="1" dirty="0">
                <a:solidFill>
                  <a:schemeClr val="dk1"/>
                </a:solidFill>
              </a:rPr>
              <a:t>1897</a:t>
            </a:r>
            <a:r>
              <a:rPr lang="en" sz="1500" dirty="0">
                <a:solidFill>
                  <a:schemeClr val="dk1"/>
                </a:solidFill>
              </a:rPr>
              <a:t>: </a:t>
            </a:r>
            <a:r>
              <a:rPr lang="en-US" sz="1500" dirty="0">
                <a:solidFill>
                  <a:schemeClr val="dk1"/>
                </a:solidFill>
              </a:rPr>
              <a:t>Anthropologist Franz Boas (AMNH) asks Peary to invite an </a:t>
            </a:r>
            <a:r>
              <a:rPr lang="en-US" sz="1500" dirty="0" err="1">
                <a:solidFill>
                  <a:schemeClr val="dk1"/>
                </a:solidFill>
              </a:rPr>
              <a:t>Inughuit</a:t>
            </a:r>
            <a:r>
              <a:rPr lang="en-US" sz="1500" dirty="0">
                <a:solidFill>
                  <a:schemeClr val="dk1"/>
                </a:solidFill>
              </a:rPr>
              <a:t> man to stay in New York for a year to record his culture with museum staff.</a:t>
            </a:r>
          </a:p>
          <a:p>
            <a:pPr marL="133350" lvl="0" algn="l" rtl="0">
              <a:spcBef>
                <a:spcPts val="0"/>
              </a:spcBef>
              <a:spcAft>
                <a:spcPts val="0"/>
              </a:spcAft>
              <a:buClr>
                <a:schemeClr val="dk1"/>
              </a:buClr>
              <a:buSzPts val="1500"/>
            </a:pPr>
            <a:endParaRPr lang="en-US" sz="1500" dirty="0">
              <a:solidFill>
                <a:schemeClr val="dk1"/>
              </a:solidFill>
            </a:endParaRPr>
          </a:p>
          <a:p>
            <a:pPr marL="133350" lvl="0" algn="l" rtl="0">
              <a:spcBef>
                <a:spcPts val="0"/>
              </a:spcBef>
              <a:spcAft>
                <a:spcPts val="0"/>
              </a:spcAft>
              <a:buClr>
                <a:schemeClr val="dk1"/>
              </a:buClr>
              <a:buSzPts val="1500"/>
            </a:pPr>
            <a:r>
              <a:rPr lang="en-US" sz="1500" dirty="0">
                <a:solidFill>
                  <a:schemeClr val="dk1"/>
                </a:solidFill>
              </a:rPr>
              <a:t>Peary brings six people instead. The group includes a 7-year-old boy named </a:t>
            </a:r>
            <a:r>
              <a:rPr lang="en-US" sz="1500" b="1" dirty="0" err="1">
                <a:solidFill>
                  <a:schemeClr val="dk1"/>
                </a:solidFill>
              </a:rPr>
              <a:t>Minik</a:t>
            </a:r>
            <a:r>
              <a:rPr lang="en-US" sz="1500" dirty="0">
                <a:solidFill>
                  <a:schemeClr val="dk1"/>
                </a:solidFill>
              </a:rPr>
              <a:t>.</a:t>
            </a:r>
            <a:endParaRPr sz="1500" dirty="0">
              <a:solidFill>
                <a:schemeClr val="dk1"/>
              </a:solidFill>
            </a:endParaRPr>
          </a:p>
          <a:p>
            <a:pPr marL="457200" lvl="0" indent="0" algn="l" rtl="0">
              <a:spcBef>
                <a:spcPts val="0"/>
              </a:spcBef>
              <a:spcAft>
                <a:spcPts val="0"/>
              </a:spcAft>
              <a:buNone/>
            </a:pPr>
            <a:endParaRPr sz="1500" dirty="0">
              <a:solidFill>
                <a:schemeClr val="dk1"/>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1481</TotalTime>
  <Words>1698</Words>
  <Application>Microsoft Macintosh PowerPoint</Application>
  <PresentationFormat>On-screen Show (16:9)</PresentationFormat>
  <Paragraphs>137</Paragraphs>
  <Slides>17</Slides>
  <Notes>15</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17</vt:i4>
      </vt:variant>
    </vt:vector>
  </HeadingPairs>
  <TitlesOfParts>
    <vt:vector size="22" baseType="lpstr">
      <vt:lpstr>Roboto</vt:lpstr>
      <vt:lpstr>Calibri</vt:lpstr>
      <vt:lpstr>Arial</vt:lpstr>
      <vt:lpstr>Simple Light</vt:lpstr>
      <vt:lpstr>Simple Light</vt:lpstr>
      <vt:lpstr>PowerPoint Presentation</vt:lpstr>
      <vt:lpstr>Meteorites</vt:lpstr>
      <vt:lpstr>Ahnighito meteorite, fragment of the Cape York meteorite</vt:lpstr>
      <vt:lpstr>“Discovered” in Greenland by 1894 Robert E. Peary </vt:lpstr>
      <vt:lpstr>Cape York meteorites: Source of iron for the Inughuit</vt:lpstr>
      <vt:lpstr>Timeline of Cape York meteorite removal from Greenland</vt:lpstr>
      <vt:lpstr>Timeline of Cape York meteorite removal from Greenland</vt:lpstr>
      <vt:lpstr>Timeline of Cape York meteorite removal from Greenland</vt:lpstr>
      <vt:lpstr>Peary also brought six Inughuit to New York</vt:lpstr>
      <vt:lpstr>PowerPoint Presentation</vt:lpstr>
      <vt:lpstr>PowerPoint Presentation</vt:lpstr>
      <vt:lpstr>How meteorites are collected for science today</vt:lpstr>
      <vt:lpstr>Discussion questions</vt:lpstr>
      <vt:lpstr>Further readings and sources</vt:lpstr>
      <vt:lpstr>Supplemental figures, images, and information </vt:lpstr>
      <vt:lpstr>Supplemental figures, images, and information </vt:lpstr>
      <vt:lpstr>Supplemental figures, images, and information </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Pico, Tamara</cp:lastModifiedBy>
  <cp:revision>25</cp:revision>
  <dcterms:modified xsi:type="dcterms:W3CDTF">2020-12-09T00:57:41Z</dcterms:modified>
</cp:coreProperties>
</file>